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9" r:id="rId3"/>
    <p:sldId id="262" r:id="rId4"/>
    <p:sldId id="263" r:id="rId5"/>
    <p:sldId id="261" r:id="rId6"/>
    <p:sldId id="258" r:id="rId7"/>
    <p:sldId id="260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65" r:id="rId26"/>
    <p:sldId id="266" r:id="rId27"/>
    <p:sldId id="267" r:id="rId28"/>
    <p:sldId id="268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ric%20Hanushek\Dropbox\Education%20Data\PISA%202009\PISA%202009%20math%20figure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ric%20Hanushek\Dropbox\active%20papers\Koret%20international%20book\Woessmann%20revisions\EndangeringProsperityFigs_130207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318321191159512E-2"/>
          <c:y val="9.1884842519685039E-2"/>
          <c:w val="0.91424802110817938"/>
          <c:h val="0.59766159230096239"/>
        </c:manualLayout>
      </c:layout>
      <c:barChart>
        <c:barDir val="col"/>
        <c:grouping val="clustered"/>
        <c:varyColors val="0"/>
        <c:ser>
          <c:idx val="0"/>
          <c:order val="0"/>
          <c:tx>
            <c:v>Math 2009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46"/>
            <c:invertIfNegative val="0"/>
            <c:bubble3D val="0"/>
          </c:dPt>
          <c:dPt>
            <c:idx val="55"/>
            <c:invertIfNegative val="0"/>
            <c:bubble3D val="0"/>
            <c:spPr>
              <a:pattFill prst="wdDnDiag">
                <a:fgClr>
                  <a:srgbClr val="3B812F"/>
                </a:fgClr>
                <a:bgClr>
                  <a:srgbClr val="FFFF00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Sheet1!$B$4:$B$67</c:f>
              <c:strCache>
                <c:ptCount val="64"/>
                <c:pt idx="0">
                  <c:v>Singapore</c:v>
                </c:pt>
                <c:pt idx="1">
                  <c:v>Hong Kong</c:v>
                </c:pt>
                <c:pt idx="2">
                  <c:v>Korea</c:v>
                </c:pt>
                <c:pt idx="3">
                  <c:v>Taiwan</c:v>
                </c:pt>
                <c:pt idx="4">
                  <c:v>Finland</c:v>
                </c:pt>
                <c:pt idx="5">
                  <c:v>Liechtenstein</c:v>
                </c:pt>
                <c:pt idx="6">
                  <c:v>Switzerland</c:v>
                </c:pt>
                <c:pt idx="7">
                  <c:v>Japan</c:v>
                </c:pt>
                <c:pt idx="8">
                  <c:v>Canada</c:v>
                </c:pt>
                <c:pt idx="9">
                  <c:v>Netherlands</c:v>
                </c:pt>
                <c:pt idx="10">
                  <c:v>Macao</c:v>
                </c:pt>
                <c:pt idx="11">
                  <c:v>New Zealand</c:v>
                </c:pt>
                <c:pt idx="12">
                  <c:v>Belgium</c:v>
                </c:pt>
                <c:pt idx="13">
                  <c:v>Australia</c:v>
                </c:pt>
                <c:pt idx="14">
                  <c:v>Germany</c:v>
                </c:pt>
                <c:pt idx="15">
                  <c:v>Estonia</c:v>
                </c:pt>
                <c:pt idx="16">
                  <c:v>Iceland</c:v>
                </c:pt>
                <c:pt idx="17">
                  <c:v>Denmark</c:v>
                </c:pt>
                <c:pt idx="18">
                  <c:v>Slovenia</c:v>
                </c:pt>
                <c:pt idx="19">
                  <c:v>Norway</c:v>
                </c:pt>
                <c:pt idx="20">
                  <c:v>France</c:v>
                </c:pt>
                <c:pt idx="21">
                  <c:v>Slovak_Republic</c:v>
                </c:pt>
                <c:pt idx="22">
                  <c:v>Austria</c:v>
                </c:pt>
                <c:pt idx="23">
                  <c:v>Poland</c:v>
                </c:pt>
                <c:pt idx="24">
                  <c:v>Sweden</c:v>
                </c:pt>
                <c:pt idx="25">
                  <c:v>Czech_Republic</c:v>
                </c:pt>
                <c:pt idx="26">
                  <c:v>United_Kingdom</c:v>
                </c:pt>
                <c:pt idx="27">
                  <c:v>Hungary</c:v>
                </c:pt>
                <c:pt idx="28">
                  <c:v>Luxembourg</c:v>
                </c:pt>
                <c:pt idx="29">
                  <c:v>United_States</c:v>
                </c:pt>
                <c:pt idx="30">
                  <c:v>Ireland</c:v>
                </c:pt>
                <c:pt idx="31">
                  <c:v>Portugal</c:v>
                </c:pt>
                <c:pt idx="32">
                  <c:v>Spain</c:v>
                </c:pt>
                <c:pt idx="33">
                  <c:v>Italy</c:v>
                </c:pt>
                <c:pt idx="34">
                  <c:v>Latvia</c:v>
                </c:pt>
                <c:pt idx="35">
                  <c:v>Lithuania</c:v>
                </c:pt>
                <c:pt idx="36">
                  <c:v>Russian_Fed</c:v>
                </c:pt>
                <c:pt idx="37">
                  <c:v>Greece</c:v>
                </c:pt>
                <c:pt idx="38">
                  <c:v>Croatia</c:v>
                </c:pt>
                <c:pt idx="39">
                  <c:v>Dubai (UAE)</c:v>
                </c:pt>
                <c:pt idx="40">
                  <c:v>Israel</c:v>
                </c:pt>
                <c:pt idx="41">
                  <c:v>Turkey</c:v>
                </c:pt>
                <c:pt idx="42">
                  <c:v>Serbia</c:v>
                </c:pt>
                <c:pt idx="43">
                  <c:v>Azerbaijan</c:v>
                </c:pt>
                <c:pt idx="44">
                  <c:v>Bulgaria</c:v>
                </c:pt>
                <c:pt idx="45">
                  <c:v>Romania</c:v>
                </c:pt>
                <c:pt idx="46">
                  <c:v>Uruguay</c:v>
                </c:pt>
                <c:pt idx="47">
                  <c:v>Chile</c:v>
                </c:pt>
                <c:pt idx="48">
                  <c:v>Thailand</c:v>
                </c:pt>
                <c:pt idx="49">
                  <c:v>Mexico</c:v>
                </c:pt>
                <c:pt idx="50">
                  <c:v>Trinidad_Tobago</c:v>
                </c:pt>
                <c:pt idx="51">
                  <c:v>Kazakhstan</c:v>
                </c:pt>
                <c:pt idx="52">
                  <c:v>Montenegro</c:v>
                </c:pt>
                <c:pt idx="53">
                  <c:v>Argentina</c:v>
                </c:pt>
                <c:pt idx="54">
                  <c:v>Jordan</c:v>
                </c:pt>
                <c:pt idx="55">
                  <c:v>Brazil</c:v>
                </c:pt>
                <c:pt idx="56">
                  <c:v>Colombia</c:v>
                </c:pt>
                <c:pt idx="57">
                  <c:v>Albania</c:v>
                </c:pt>
                <c:pt idx="58">
                  <c:v>Tunisia</c:v>
                </c:pt>
                <c:pt idx="59">
                  <c:v>Indonesia</c:v>
                </c:pt>
                <c:pt idx="60">
                  <c:v>Qatar</c:v>
                </c:pt>
                <c:pt idx="61">
                  <c:v>Peru</c:v>
                </c:pt>
                <c:pt idx="62">
                  <c:v>Panama</c:v>
                </c:pt>
                <c:pt idx="63">
                  <c:v>Kyrgyzstan</c:v>
                </c:pt>
              </c:strCache>
            </c:strRef>
          </c:cat>
          <c:val>
            <c:numRef>
              <c:f>Sheet1!$A$4:$A$67</c:f>
              <c:numCache>
                <c:formatCode>0</c:formatCode>
                <c:ptCount val="64"/>
                <c:pt idx="0">
                  <c:v>562.01873525422081</c:v>
                </c:pt>
                <c:pt idx="1">
                  <c:v>554.52752101567808</c:v>
                </c:pt>
                <c:pt idx="2">
                  <c:v>546.22849753492051</c:v>
                </c:pt>
                <c:pt idx="3">
                  <c:v>543.18238954186529</c:v>
                </c:pt>
                <c:pt idx="4">
                  <c:v>540.5043245709835</c:v>
                </c:pt>
                <c:pt idx="5">
                  <c:v>536.04817206787811</c:v>
                </c:pt>
                <c:pt idx="6">
                  <c:v>533.96068151007762</c:v>
                </c:pt>
                <c:pt idx="7">
                  <c:v>528.99309479722638</c:v>
                </c:pt>
                <c:pt idx="8">
                  <c:v>526.80514728468586</c:v>
                </c:pt>
                <c:pt idx="9">
                  <c:v>525.83568392090342</c:v>
                </c:pt>
                <c:pt idx="10">
                  <c:v>525.28296828499742</c:v>
                </c:pt>
                <c:pt idx="11">
                  <c:v>519.30086976875555</c:v>
                </c:pt>
                <c:pt idx="12">
                  <c:v>515.27224729981822</c:v>
                </c:pt>
                <c:pt idx="13">
                  <c:v>514.34045296918043</c:v>
                </c:pt>
                <c:pt idx="14">
                  <c:v>512.7776353220421</c:v>
                </c:pt>
                <c:pt idx="15">
                  <c:v>512.10416008477182</c:v>
                </c:pt>
                <c:pt idx="16">
                  <c:v>506.66912226038329</c:v>
                </c:pt>
                <c:pt idx="17">
                  <c:v>503.27812853168541</c:v>
                </c:pt>
                <c:pt idx="18">
                  <c:v>501.47230511027794</c:v>
                </c:pt>
                <c:pt idx="19">
                  <c:v>497.95570743685113</c:v>
                </c:pt>
                <c:pt idx="20">
                  <c:v>496.78230234248821</c:v>
                </c:pt>
                <c:pt idx="21">
                  <c:v>496.68339455624965</c:v>
                </c:pt>
                <c:pt idx="22">
                  <c:v>495.90863792393048</c:v>
                </c:pt>
                <c:pt idx="23">
                  <c:v>494.80289620338738</c:v>
                </c:pt>
                <c:pt idx="24">
                  <c:v>494.23818876804415</c:v>
                </c:pt>
                <c:pt idx="25">
                  <c:v>492.81410086937387</c:v>
                </c:pt>
                <c:pt idx="26">
                  <c:v>492.41408030095556</c:v>
                </c:pt>
                <c:pt idx="27">
                  <c:v>490.17000558487189</c:v>
                </c:pt>
                <c:pt idx="28">
                  <c:v>489.06707154728235</c:v>
                </c:pt>
                <c:pt idx="29">
                  <c:v>487.39652566461717</c:v>
                </c:pt>
                <c:pt idx="30">
                  <c:v>487.13635783366556</c:v>
                </c:pt>
                <c:pt idx="31">
                  <c:v>486.88831364052368</c:v>
                </c:pt>
                <c:pt idx="32">
                  <c:v>483.49315451854926</c:v>
                </c:pt>
                <c:pt idx="33">
                  <c:v>482.90848050520981</c:v>
                </c:pt>
                <c:pt idx="34">
                  <c:v>481.95380886739406</c:v>
                </c:pt>
                <c:pt idx="35">
                  <c:v>476.60233046538269</c:v>
                </c:pt>
                <c:pt idx="36">
                  <c:v>467.81220067583234</c:v>
                </c:pt>
                <c:pt idx="37">
                  <c:v>466.09638327944879</c:v>
                </c:pt>
                <c:pt idx="38">
                  <c:v>459.93892193781085</c:v>
                </c:pt>
                <c:pt idx="39">
                  <c:v>452.53277680148824</c:v>
                </c:pt>
                <c:pt idx="40">
                  <c:v>446.86375351389063</c:v>
                </c:pt>
                <c:pt idx="41">
                  <c:v>445.4513482544582</c:v>
                </c:pt>
                <c:pt idx="42">
                  <c:v>442.38188550599915</c:v>
                </c:pt>
                <c:pt idx="43">
                  <c:v>430.97528790607686</c:v>
                </c:pt>
                <c:pt idx="44">
                  <c:v>428.06611563455209</c:v>
                </c:pt>
                <c:pt idx="45">
                  <c:v>427.07918837440104</c:v>
                </c:pt>
                <c:pt idx="46">
                  <c:v>426.72380120616725</c:v>
                </c:pt>
                <c:pt idx="47">
                  <c:v>421.060482162239</c:v>
                </c:pt>
                <c:pt idx="48">
                  <c:v>418.58395326524806</c:v>
                </c:pt>
                <c:pt idx="49">
                  <c:v>418.50909403043352</c:v>
                </c:pt>
                <c:pt idx="50">
                  <c:v>414.04496773854754</c:v>
                </c:pt>
                <c:pt idx="51">
                  <c:v>404.88467564961655</c:v>
                </c:pt>
                <c:pt idx="52">
                  <c:v>402.51541474202293</c:v>
                </c:pt>
                <c:pt idx="53">
                  <c:v>388.06809317485647</c:v>
                </c:pt>
                <c:pt idx="54">
                  <c:v>386.66379916622566</c:v>
                </c:pt>
                <c:pt idx="55">
                  <c:v>385.8141237508579</c:v>
                </c:pt>
                <c:pt idx="56">
                  <c:v>380.84825740838892</c:v>
                </c:pt>
                <c:pt idx="57">
                  <c:v>377.46103209343232</c:v>
                </c:pt>
                <c:pt idx="58">
                  <c:v>371.4835105214529</c:v>
                </c:pt>
                <c:pt idx="59">
                  <c:v>371.30091497499302</c:v>
                </c:pt>
                <c:pt idx="60">
                  <c:v>368.11280640548875</c:v>
                </c:pt>
                <c:pt idx="61">
                  <c:v>365.10727126820518</c:v>
                </c:pt>
                <c:pt idx="62">
                  <c:v>359.74808057936207</c:v>
                </c:pt>
                <c:pt idx="63">
                  <c:v>331.15547991274985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963072"/>
        <c:axId val="168342272"/>
      </c:barChart>
      <c:catAx>
        <c:axId val="1689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834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342272"/>
        <c:scaling>
          <c:orientation val="minMax"/>
          <c:max val="6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89630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326588471358765E-2"/>
          <c:y val="0.13858172291764748"/>
          <c:w val="0.91667343776176902"/>
          <c:h val="0.660149166653526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FFFF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pattFill prst="wdUpDiag">
                <a:fgClr>
                  <a:srgbClr val="35742A">
                    <a:lumMod val="60000"/>
                    <a:lumOff val="40000"/>
                  </a:srgbClr>
                </a:fgClr>
                <a:bgClr>
                  <a:srgbClr val="CC9900">
                    <a:lumMod val="40000"/>
                    <a:lumOff val="60000"/>
                  </a:srgbClr>
                </a:bgClr>
              </a:patt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 w="25400">
                <a:solidFill>
                  <a:srgbClr val="FFFFFF">
                    <a:lumMod val="65000"/>
                  </a:srgbClr>
                </a:solidFill>
              </a:ln>
            </c:spPr>
          </c:dPt>
          <c:dPt>
            <c:idx val="24"/>
            <c:invertIfNegative val="0"/>
            <c:bubble3D val="0"/>
          </c:dPt>
          <c:dPt>
            <c:idx val="34"/>
            <c:invertIfNegative val="0"/>
            <c:bubble3D val="0"/>
          </c:dPt>
          <c:dPt>
            <c:idx val="40"/>
            <c:invertIfNegative val="0"/>
            <c:bubble3D val="0"/>
          </c:dPt>
          <c:dPt>
            <c:idx val="41"/>
            <c:invertIfNegative val="0"/>
            <c:bubble3D val="0"/>
          </c:dPt>
          <c:dPt>
            <c:idx val="42"/>
            <c:invertIfNegative val="0"/>
            <c:bubble3D val="0"/>
          </c:dPt>
          <c:dPt>
            <c:idx val="43"/>
            <c:invertIfNegative val="0"/>
            <c:bubble3D val="0"/>
          </c:dPt>
          <c:dPt>
            <c:idx val="44"/>
            <c:invertIfNegative val="0"/>
            <c:bubble3D val="0"/>
          </c:dPt>
          <c:dPt>
            <c:idx val="45"/>
            <c:invertIfNegative val="0"/>
            <c:bubble3D val="0"/>
          </c:dPt>
          <c:dPt>
            <c:idx val="46"/>
            <c:invertIfNegative val="0"/>
            <c:bubble3D val="0"/>
          </c:dPt>
          <c:dPt>
            <c:idx val="47"/>
            <c:invertIfNegative val="0"/>
            <c:bubble3D val="0"/>
          </c:dPt>
          <c:dPt>
            <c:idx val="48"/>
            <c:invertIfNegative val="0"/>
            <c:bubble3D val="0"/>
          </c:dPt>
          <c:dLbls>
            <c:delete val="1"/>
          </c:dLbls>
          <c:cat>
            <c:strRef>
              <c:f>'6.1'!$C$3:$C$42</c:f>
              <c:strCache>
                <c:ptCount val="40"/>
                <c:pt idx="0">
                  <c:v>Latvia</c:v>
                </c:pt>
                <c:pt idx="1">
                  <c:v>Chile</c:v>
                </c:pt>
                <c:pt idx="2">
                  <c:v>Brazil</c:v>
                </c:pt>
                <c:pt idx="3">
                  <c:v>Portugal</c:v>
                </c:pt>
                <c:pt idx="4">
                  <c:v>Hong Kong</c:v>
                </c:pt>
                <c:pt idx="5">
                  <c:v>Germany</c:v>
                </c:pt>
                <c:pt idx="6">
                  <c:v>Poland</c:v>
                </c:pt>
                <c:pt idx="7">
                  <c:v>Liechtenstein</c:v>
                </c:pt>
                <c:pt idx="8">
                  <c:v>Slovenia</c:v>
                </c:pt>
                <c:pt idx="9">
                  <c:v>Colombia</c:v>
                </c:pt>
                <c:pt idx="10">
                  <c:v>Lithuania</c:v>
                </c:pt>
                <c:pt idx="11">
                  <c:v>United Kingdom</c:v>
                </c:pt>
                <c:pt idx="12">
                  <c:v>Singapore</c:v>
                </c:pt>
                <c:pt idx="13">
                  <c:v>Switzerland</c:v>
                </c:pt>
                <c:pt idx="14">
                  <c:v>Greece</c:v>
                </c:pt>
                <c:pt idx="15">
                  <c:v>Mexico</c:v>
                </c:pt>
                <c:pt idx="16">
                  <c:v>Israel</c:v>
                </c:pt>
                <c:pt idx="17">
                  <c:v>Finland</c:v>
                </c:pt>
                <c:pt idx="18">
                  <c:v>Italy</c:v>
                </c:pt>
                <c:pt idx="19">
                  <c:v>New Zealand</c:v>
                </c:pt>
                <c:pt idx="20">
                  <c:v>Denmark</c:v>
                </c:pt>
                <c:pt idx="21">
                  <c:v>Korea, Rep.</c:v>
                </c:pt>
                <c:pt idx="22">
                  <c:v>Hungary</c:v>
                </c:pt>
                <c:pt idx="23">
                  <c:v>Iran</c:v>
                </c:pt>
                <c:pt idx="24">
                  <c:v>United States</c:v>
                </c:pt>
                <c:pt idx="25">
                  <c:v>Taiwan (Chinese Taipei)</c:v>
                </c:pt>
                <c:pt idx="26">
                  <c:v>Belgium</c:v>
                </c:pt>
                <c:pt idx="27">
                  <c:v>Canada</c:v>
                </c:pt>
                <c:pt idx="28">
                  <c:v>Cyprus</c:v>
                </c:pt>
                <c:pt idx="29">
                  <c:v>Australia</c:v>
                </c:pt>
                <c:pt idx="30">
                  <c:v>Jordan</c:v>
                </c:pt>
                <c:pt idx="31">
                  <c:v>Russian Fed.</c:v>
                </c:pt>
                <c:pt idx="32">
                  <c:v>Indonesia</c:v>
                </c:pt>
                <c:pt idx="33">
                  <c:v>Austria</c:v>
                </c:pt>
                <c:pt idx="34">
                  <c:v>Spain</c:v>
                </c:pt>
                <c:pt idx="35">
                  <c:v>Iceland</c:v>
                </c:pt>
                <c:pt idx="36">
                  <c:v>Japan</c:v>
                </c:pt>
                <c:pt idx="37">
                  <c:v>Netherlands</c:v>
                </c:pt>
                <c:pt idx="38">
                  <c:v>Tunisia</c:v>
                </c:pt>
                <c:pt idx="39">
                  <c:v>Argentina</c:v>
                </c:pt>
              </c:strCache>
            </c:strRef>
          </c:cat>
          <c:val>
            <c:numRef>
              <c:f>'6.1'!$D$3:$D$42</c:f>
              <c:numCache>
                <c:formatCode>0.00%</c:formatCode>
                <c:ptCount val="40"/>
                <c:pt idx="0">
                  <c:v>4.6970382999999997E-2</c:v>
                </c:pt>
                <c:pt idx="1">
                  <c:v>4.3662226999999998E-2</c:v>
                </c:pt>
                <c:pt idx="2">
                  <c:v>4.0463325000000001E-2</c:v>
                </c:pt>
                <c:pt idx="3">
                  <c:v>3.9946668999999997E-2</c:v>
                </c:pt>
                <c:pt idx="4">
                  <c:v>3.9257996000000003E-2</c:v>
                </c:pt>
                <c:pt idx="5">
                  <c:v>3.7703036000000002E-2</c:v>
                </c:pt>
                <c:pt idx="6">
                  <c:v>3.7239993999999998E-2</c:v>
                </c:pt>
                <c:pt idx="7">
                  <c:v>3.6689988999999999E-2</c:v>
                </c:pt>
                <c:pt idx="8">
                  <c:v>3.5786659999999998E-2</c:v>
                </c:pt>
                <c:pt idx="9">
                  <c:v>3.3274283000000002E-2</c:v>
                </c:pt>
                <c:pt idx="10">
                  <c:v>3.2122029000000003E-2</c:v>
                </c:pt>
                <c:pt idx="11">
                  <c:v>2.8438618999999998E-2</c:v>
                </c:pt>
                <c:pt idx="12">
                  <c:v>2.8003848000000001E-2</c:v>
                </c:pt>
                <c:pt idx="13">
                  <c:v>2.3254444999999999E-2</c:v>
                </c:pt>
                <c:pt idx="14">
                  <c:v>2.2496667000000001E-2</c:v>
                </c:pt>
                <c:pt idx="15">
                  <c:v>2.2122223E-2</c:v>
                </c:pt>
                <c:pt idx="16">
                  <c:v>1.9784382999999999E-2</c:v>
                </c:pt>
                <c:pt idx="17">
                  <c:v>1.9668871000000001E-2</c:v>
                </c:pt>
                <c:pt idx="18">
                  <c:v>1.8324400000000001E-2</c:v>
                </c:pt>
                <c:pt idx="19">
                  <c:v>1.7345039E-2</c:v>
                </c:pt>
                <c:pt idx="20">
                  <c:v>1.6150014000000001E-2</c:v>
                </c:pt>
                <c:pt idx="21">
                  <c:v>1.6056608999999999E-2</c:v>
                </c:pt>
                <c:pt idx="22">
                  <c:v>1.6056467000000001E-2</c:v>
                </c:pt>
                <c:pt idx="23">
                  <c:v>1.5889897E-2</c:v>
                </c:pt>
                <c:pt idx="24">
                  <c:v>1.5685744000000001E-2</c:v>
                </c:pt>
                <c:pt idx="25">
                  <c:v>1.3045475000000001E-2</c:v>
                </c:pt>
                <c:pt idx="26">
                  <c:v>1.2426659E-2</c:v>
                </c:pt>
                <c:pt idx="27">
                  <c:v>1.0661258999999999E-2</c:v>
                </c:pt>
                <c:pt idx="28">
                  <c:v>1.0228579E-2</c:v>
                </c:pt>
                <c:pt idx="29">
                  <c:v>9.8974968000000007E-3</c:v>
                </c:pt>
                <c:pt idx="30">
                  <c:v>8.8161344999999995E-3</c:v>
                </c:pt>
                <c:pt idx="31">
                  <c:v>8.2506922999999992E-3</c:v>
                </c:pt>
                <c:pt idx="32">
                  <c:v>7.2513075E-3</c:v>
                </c:pt>
                <c:pt idx="33">
                  <c:v>6.6591020000000001E-3</c:v>
                </c:pt>
                <c:pt idx="34">
                  <c:v>6.4544373E-3</c:v>
                </c:pt>
                <c:pt idx="35">
                  <c:v>6.2393374999999999E-3</c:v>
                </c:pt>
                <c:pt idx="36">
                  <c:v>5.5087034000000003E-3</c:v>
                </c:pt>
                <c:pt idx="37">
                  <c:v>4.4756926999999997E-3</c:v>
                </c:pt>
                <c:pt idx="38">
                  <c:v>1.8328197000000001E-3</c:v>
                </c:pt>
                <c:pt idx="39">
                  <c:v>1.3639597999999999E-3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170215296"/>
        <c:axId val="170216832"/>
      </c:barChart>
      <c:lineChart>
        <c:grouping val="standard"/>
        <c:varyColors val="0"/>
        <c:ser>
          <c:idx val="1"/>
          <c:order val="1"/>
          <c:spPr>
            <a:ln w="34925"/>
          </c:spPr>
          <c:marker>
            <c:symbol val="none"/>
          </c:marker>
          <c:dLbls>
            <c:delete val="1"/>
          </c:dLbls>
          <c:cat>
            <c:strRef>
              <c:f>'6.1'!$C$3:$C$42</c:f>
              <c:strCache>
                <c:ptCount val="40"/>
                <c:pt idx="0">
                  <c:v>Latvia</c:v>
                </c:pt>
                <c:pt idx="1">
                  <c:v>Chile</c:v>
                </c:pt>
                <c:pt idx="2">
                  <c:v>Brazil</c:v>
                </c:pt>
                <c:pt idx="3">
                  <c:v>Portugal</c:v>
                </c:pt>
                <c:pt idx="4">
                  <c:v>Hong Kong</c:v>
                </c:pt>
                <c:pt idx="5">
                  <c:v>Germany</c:v>
                </c:pt>
                <c:pt idx="6">
                  <c:v>Poland</c:v>
                </c:pt>
                <c:pt idx="7">
                  <c:v>Liechtenstein</c:v>
                </c:pt>
                <c:pt idx="8">
                  <c:v>Slovenia</c:v>
                </c:pt>
                <c:pt idx="9">
                  <c:v>Colombia</c:v>
                </c:pt>
                <c:pt idx="10">
                  <c:v>Lithuania</c:v>
                </c:pt>
                <c:pt idx="11">
                  <c:v>United Kingdom</c:v>
                </c:pt>
                <c:pt idx="12">
                  <c:v>Singapore</c:v>
                </c:pt>
                <c:pt idx="13">
                  <c:v>Switzerland</c:v>
                </c:pt>
                <c:pt idx="14">
                  <c:v>Greece</c:v>
                </c:pt>
                <c:pt idx="15">
                  <c:v>Mexico</c:v>
                </c:pt>
                <c:pt idx="16">
                  <c:v>Israel</c:v>
                </c:pt>
                <c:pt idx="17">
                  <c:v>Finland</c:v>
                </c:pt>
                <c:pt idx="18">
                  <c:v>Italy</c:v>
                </c:pt>
                <c:pt idx="19">
                  <c:v>New Zealand</c:v>
                </c:pt>
                <c:pt idx="20">
                  <c:v>Denmark</c:v>
                </c:pt>
                <c:pt idx="21">
                  <c:v>Korea, Rep.</c:v>
                </c:pt>
                <c:pt idx="22">
                  <c:v>Hungary</c:v>
                </c:pt>
                <c:pt idx="23">
                  <c:v>Iran</c:v>
                </c:pt>
                <c:pt idx="24">
                  <c:v>United States</c:v>
                </c:pt>
                <c:pt idx="25">
                  <c:v>Taiwan (Chinese Taipei)</c:v>
                </c:pt>
                <c:pt idx="26">
                  <c:v>Belgium</c:v>
                </c:pt>
                <c:pt idx="27">
                  <c:v>Canada</c:v>
                </c:pt>
                <c:pt idx="28">
                  <c:v>Cyprus</c:v>
                </c:pt>
                <c:pt idx="29">
                  <c:v>Australia</c:v>
                </c:pt>
                <c:pt idx="30">
                  <c:v>Jordan</c:v>
                </c:pt>
                <c:pt idx="31">
                  <c:v>Russian Fed.</c:v>
                </c:pt>
                <c:pt idx="32">
                  <c:v>Indonesia</c:v>
                </c:pt>
                <c:pt idx="33">
                  <c:v>Austria</c:v>
                </c:pt>
                <c:pt idx="34">
                  <c:v>Spain</c:v>
                </c:pt>
                <c:pt idx="35">
                  <c:v>Iceland</c:v>
                </c:pt>
                <c:pt idx="36">
                  <c:v>Japan</c:v>
                </c:pt>
                <c:pt idx="37">
                  <c:v>Netherlands</c:v>
                </c:pt>
                <c:pt idx="38">
                  <c:v>Tunisia</c:v>
                </c:pt>
                <c:pt idx="39">
                  <c:v>Argentina</c:v>
                </c:pt>
              </c:strCache>
            </c:strRef>
          </c:cat>
          <c:val>
            <c:numRef>
              <c:f>'6.1'!$E$3:$E$42</c:f>
              <c:numCache>
                <c:formatCode>0.00%</c:formatCode>
                <c:ptCount val="40"/>
                <c:pt idx="0">
                  <c:v>1.5699999999999999E-2</c:v>
                </c:pt>
                <c:pt idx="1">
                  <c:v>1.5699999999999999E-2</c:v>
                </c:pt>
                <c:pt idx="2">
                  <c:v>1.5699999999999999E-2</c:v>
                </c:pt>
                <c:pt idx="3">
                  <c:v>1.5699999999999999E-2</c:v>
                </c:pt>
                <c:pt idx="4">
                  <c:v>1.5699999999999999E-2</c:v>
                </c:pt>
                <c:pt idx="5">
                  <c:v>1.5699999999999999E-2</c:v>
                </c:pt>
                <c:pt idx="6">
                  <c:v>1.5699999999999999E-2</c:v>
                </c:pt>
                <c:pt idx="7">
                  <c:v>1.5699999999999999E-2</c:v>
                </c:pt>
                <c:pt idx="8">
                  <c:v>1.5699999999999999E-2</c:v>
                </c:pt>
                <c:pt idx="9">
                  <c:v>1.5699999999999999E-2</c:v>
                </c:pt>
                <c:pt idx="10">
                  <c:v>1.5699999999999999E-2</c:v>
                </c:pt>
                <c:pt idx="11">
                  <c:v>1.5699999999999999E-2</c:v>
                </c:pt>
                <c:pt idx="12">
                  <c:v>1.5699999999999999E-2</c:v>
                </c:pt>
                <c:pt idx="13">
                  <c:v>1.5699999999999999E-2</c:v>
                </c:pt>
                <c:pt idx="14">
                  <c:v>1.5699999999999999E-2</c:v>
                </c:pt>
                <c:pt idx="15">
                  <c:v>1.5699999999999999E-2</c:v>
                </c:pt>
                <c:pt idx="16">
                  <c:v>1.5699999999999999E-2</c:v>
                </c:pt>
                <c:pt idx="17">
                  <c:v>1.5699999999999999E-2</c:v>
                </c:pt>
                <c:pt idx="18">
                  <c:v>1.5699999999999999E-2</c:v>
                </c:pt>
                <c:pt idx="19">
                  <c:v>1.5699999999999999E-2</c:v>
                </c:pt>
                <c:pt idx="20">
                  <c:v>1.5699999999999999E-2</c:v>
                </c:pt>
                <c:pt idx="21">
                  <c:v>1.5699999999999999E-2</c:v>
                </c:pt>
                <c:pt idx="22">
                  <c:v>1.5699999999999999E-2</c:v>
                </c:pt>
                <c:pt idx="23">
                  <c:v>1.5699999999999999E-2</c:v>
                </c:pt>
                <c:pt idx="24">
                  <c:v>1.5699999999999999E-2</c:v>
                </c:pt>
                <c:pt idx="25">
                  <c:v>1.5699999999999999E-2</c:v>
                </c:pt>
                <c:pt idx="26">
                  <c:v>1.5699999999999999E-2</c:v>
                </c:pt>
                <c:pt idx="27">
                  <c:v>1.5699999999999999E-2</c:v>
                </c:pt>
                <c:pt idx="28">
                  <c:v>1.5699999999999999E-2</c:v>
                </c:pt>
                <c:pt idx="29">
                  <c:v>1.5699999999999999E-2</c:v>
                </c:pt>
                <c:pt idx="30">
                  <c:v>1.5699999999999999E-2</c:v>
                </c:pt>
                <c:pt idx="31">
                  <c:v>1.5699999999999999E-2</c:v>
                </c:pt>
                <c:pt idx="32">
                  <c:v>1.5699999999999999E-2</c:v>
                </c:pt>
                <c:pt idx="33">
                  <c:v>1.5699999999999999E-2</c:v>
                </c:pt>
                <c:pt idx="34">
                  <c:v>1.5699999999999999E-2</c:v>
                </c:pt>
                <c:pt idx="35">
                  <c:v>1.5699999999999999E-2</c:v>
                </c:pt>
                <c:pt idx="36">
                  <c:v>1.5699999999999999E-2</c:v>
                </c:pt>
                <c:pt idx="37">
                  <c:v>1.5699999999999999E-2</c:v>
                </c:pt>
                <c:pt idx="38">
                  <c:v>1.5699999999999999E-2</c:v>
                </c:pt>
                <c:pt idx="39">
                  <c:v>1.5699999999999999E-2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0215296"/>
        <c:axId val="170216832"/>
      </c:lineChart>
      <c:catAx>
        <c:axId val="17021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1"/>
            </a:pPr>
            <a:endParaRPr lang="en-US"/>
          </a:p>
        </c:txPr>
        <c:crossAx val="170216832"/>
        <c:crosses val="autoZero"/>
        <c:auto val="1"/>
        <c:lblAlgn val="ctr"/>
        <c:lblOffset val="100"/>
        <c:noMultiLvlLbl val="0"/>
      </c:catAx>
      <c:valAx>
        <c:axId val="170216832"/>
        <c:scaling>
          <c:orientation val="minMax"/>
          <c:max val="0.05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70215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6695946861799"/>
          <c:y val="0.13517086074211751"/>
          <c:w val="0.73149507519511159"/>
          <c:h val="0.7443843627698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Mathematics</c:v>
                </c:pt>
                <c:pt idx="1">
                  <c:v>Portuguese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48.2</c:v>
                </c:pt>
                <c:pt idx="1">
                  <c:v>47.2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Mathematics</c:v>
                </c:pt>
                <c:pt idx="1">
                  <c:v>Portuguese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87.8</c:v>
                </c:pt>
                <c:pt idx="1">
                  <c:v>79.3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157376"/>
        <c:axId val="171158912"/>
      </c:barChart>
      <c:catAx>
        <c:axId val="171157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71158912"/>
        <c:crosses val="autoZero"/>
        <c:auto val="1"/>
        <c:lblAlgn val="ctr"/>
        <c:lblOffset val="100"/>
        <c:noMultiLvlLbl val="0"/>
      </c:catAx>
      <c:valAx>
        <c:axId val="17115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157376"/>
        <c:crosses val="autoZero"/>
        <c:crossBetween val="between"/>
        <c:majorUnit val="2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26A3-96F4-4C33-9327-D0719772150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1F7A-9E61-41C6-84A8-B3F6F2F7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B1CD3-C993-4574-AAFB-4597F25F714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8BEFF-E66A-4DB9-90D2-5F978FE19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5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45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87F60-468E-4139-818F-83E0EDC110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4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87F60-468E-4139-818F-83E0EDC110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01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Drops 7 negative including France and Norway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2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C156C-2D12-4389-9E90-81B1E32D139C}" type="slidenum">
              <a:rPr lang="de-DE" altLang="en-US" smtClean="0">
                <a:latin typeface="Times New Roman" pitchFamily="18" charset="0"/>
              </a:rPr>
              <a:pPr eaLnBrk="1" hangingPunct="1"/>
              <a:t>12</a:t>
            </a:fld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BFF75-F949-4CFE-B8AD-24FCC495A95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EA35F-61B5-4D32-9873-DA2923699977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52B40-6359-4C08-8DC7-E75659E4ECA6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505D5A-E733-412D-9E36-A89C753E902F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91E016-962A-4417-865D-90BFAA265AF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2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defTabSz="93152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defTabSz="9315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BF51AA-3BD3-419F-B570-6E062845C1F4}" type="slidenum">
              <a:rPr lang="en-US" altLang="en-US" smtClean="0">
                <a:latin typeface="Times New Roman" pitchFamily="18" charset="0"/>
              </a:rPr>
              <a:pPr eaLnBrk="1" hangingPunct="1"/>
              <a:t>18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731023-6800-4C4B-9D7A-C858C6D58628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29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0F605-7CF9-469B-9741-DA7A011301D0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546100" y="34925"/>
            <a:ext cx="5765800" cy="43243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486805"/>
            <a:ext cx="6858000" cy="47401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Pro tracking: </a:t>
            </a:r>
          </a:p>
          <a:p>
            <a:pPr lvl="1" eaLnBrk="1" hangingPunct="1"/>
            <a:r>
              <a:rPr lang="en-US" altLang="en-US" smtClean="0">
                <a:latin typeface="Arial" charset="0"/>
              </a:rPr>
              <a:t>Teachers do not have to worry about boring the fastest learners or losing the slowest learners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Contra tracking (pro ungrouped classrooms): </a:t>
            </a:r>
          </a:p>
          <a:p>
            <a:pPr lvl="1" eaLnBrk="1" hangingPunct="1"/>
            <a:r>
              <a:rPr lang="en-US" altLang="en-US" smtClean="0">
                <a:latin typeface="Arial" charset="0"/>
              </a:rPr>
              <a:t>Concern: lower groups will be systematically disadvantaged by slower learning environments</a:t>
            </a:r>
          </a:p>
          <a:p>
            <a:pPr lvl="1" eaLnBrk="1" hangingPunct="1"/>
            <a:r>
              <a:rPr lang="en-US" altLang="en-US" smtClean="0">
                <a:latin typeface="Arial" charset="0"/>
              </a:rPr>
              <a:t>If preparation on entry into school related to socio-economic background </a:t>
            </a:r>
            <a:r>
              <a:rPr lang="en-US" altLang="en-US" smtClean="0">
                <a:latin typeface="Arial" charset="0"/>
                <a:sym typeface="Wingdings" pitchFamily="2" charset="2"/>
              </a:rPr>
              <a:t> </a:t>
            </a:r>
            <a:r>
              <a:rPr lang="en-US" altLang="en-US" smtClean="0">
                <a:latin typeface="Arial" charset="0"/>
              </a:rPr>
              <a:t>continuing bias against more disadvantaged students</a:t>
            </a:r>
            <a:endParaRPr lang="de-DE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09FA5-66CF-4E7A-B036-9DA508A369FA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DC7524-3096-42E7-B5A8-9E71E11EC6D5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0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79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26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068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95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5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0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7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BEFF-E66A-4DB9-90D2-5F978FE19A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9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87F60-468E-4139-818F-83E0EDC110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88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87F60-468E-4139-818F-83E0EDC110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27ACDE-6EEB-4530-906E-4444E2B4F10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5CFD86-50EC-413D-844E-562875708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848600" cy="1828800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Mathematical Skills and Economic Development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Eric A. </a:t>
            </a:r>
            <a:r>
              <a:rPr lang="en-US" dirty="0" err="1" smtClean="0"/>
              <a:t>Hanushek</a:t>
            </a:r>
            <a:endParaRPr lang="en-US" dirty="0" smtClean="0"/>
          </a:p>
          <a:p>
            <a:r>
              <a:rPr lang="en-US" sz="2000" dirty="0" smtClean="0"/>
              <a:t>Stanford University</a:t>
            </a:r>
          </a:p>
          <a:p>
            <a:r>
              <a:rPr lang="en-US" sz="2000" dirty="0" smtClean="0"/>
              <a:t>August </a:t>
            </a:r>
            <a:r>
              <a:rPr lang="en-US" sz="2000" dirty="0" smtClean="0"/>
              <a:t>2014</a:t>
            </a:r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r>
              <a:rPr lang="en-US" sz="1600" i="1" dirty="0"/>
              <a:t>Mathematics in Emerging Nations: </a:t>
            </a:r>
            <a:endParaRPr lang="en-US" sz="1600" i="1" dirty="0" smtClean="0"/>
          </a:p>
          <a:p>
            <a:pPr algn="ctr"/>
            <a:r>
              <a:rPr lang="en-US" sz="1600" i="1" dirty="0" smtClean="0"/>
              <a:t>Achievements </a:t>
            </a:r>
            <a:r>
              <a:rPr lang="en-US" sz="1600" i="1" dirty="0"/>
              <a:t>and Opportunities (MENAO) </a:t>
            </a:r>
            <a:r>
              <a:rPr lang="en-US" sz="1600" i="1" dirty="0" smtClean="0"/>
              <a:t>Symposium</a:t>
            </a:r>
          </a:p>
          <a:p>
            <a:pPr algn="ctr"/>
            <a:r>
              <a:rPr lang="en-US" sz="1600" i="1" dirty="0" smtClean="0"/>
              <a:t>Seoul, Korea</a:t>
            </a:r>
            <a:endParaRPr lang="en-US" sz="1600" i="1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537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Value of Improvement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Assuming historical patterns hold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Present value over 80 years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Brazil moves to </a:t>
            </a:r>
            <a:r>
              <a:rPr lang="en-US" dirty="0" err="1" smtClean="0"/>
              <a:t>Trinadad</a:t>
            </a:r>
            <a:r>
              <a:rPr lang="en-US" dirty="0" smtClean="0"/>
              <a:t>-Tobago, </a:t>
            </a:r>
            <a:r>
              <a:rPr lang="en-US" dirty="0" smtClean="0"/>
              <a:t>Mexico </a:t>
            </a:r>
            <a:r>
              <a:rPr lang="en-US" dirty="0" smtClean="0"/>
              <a:t>level</a:t>
            </a:r>
          </a:p>
          <a:p>
            <a:pPr lvl="1">
              <a:defRPr/>
            </a:pPr>
            <a:r>
              <a:rPr lang="en-US" dirty="0" smtClean="0"/>
              <a:t>Present value of 270% of GDP</a:t>
            </a:r>
          </a:p>
          <a:p>
            <a:pPr lvl="1">
              <a:defRPr/>
            </a:pPr>
            <a:r>
              <a:rPr lang="en-US" dirty="0" smtClean="0"/>
              <a:t>Average 6% higher GDP/pop for 80 years</a:t>
            </a:r>
          </a:p>
          <a:p>
            <a:pPr lvl="1">
              <a:defRPr/>
            </a:pPr>
            <a:r>
              <a:rPr lang="en-US" dirty="0" smtClean="0"/>
              <a:t>12% higher paychecks for all workers every year</a:t>
            </a:r>
          </a:p>
        </p:txBody>
      </p:sp>
    </p:spTree>
    <p:extLst>
      <p:ext uri="{BB962C8B-B14F-4D97-AF65-F5344CB8AC3E}">
        <p14:creationId xmlns:p14="http://schemas.microsoft.com/office/powerpoint/2010/main" val="30333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Improvement is Possible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Feasible:  Brazil and Chile have made these gains in past</a:t>
            </a:r>
          </a:p>
          <a:p>
            <a:r>
              <a:rPr lang="en-US" altLang="en-US" smtClean="0"/>
              <a:t>Other countries have improved</a:t>
            </a:r>
          </a:p>
        </p:txBody>
      </p:sp>
    </p:spTree>
    <p:extLst>
      <p:ext uri="{BB962C8B-B14F-4D97-AF65-F5344CB8AC3E}">
        <p14:creationId xmlns:p14="http://schemas.microsoft.com/office/powerpoint/2010/main" val="31650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76200" y="-244928"/>
          <a:ext cx="8870950" cy="710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itle 9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1066800"/>
          </a:xfrm>
        </p:spPr>
        <p:txBody>
          <a:bodyPr/>
          <a:lstStyle/>
          <a:p>
            <a:r>
              <a:rPr lang="en-US" altLang="en-US" sz="3200" b="1" smtClean="0"/>
              <a:t>Achievement Growth, 1995-2009</a:t>
            </a:r>
          </a:p>
        </p:txBody>
      </p:sp>
    </p:spTree>
    <p:extLst>
      <p:ext uri="{BB962C8B-B14F-4D97-AF65-F5344CB8AC3E}">
        <p14:creationId xmlns:p14="http://schemas.microsoft.com/office/powerpoint/2010/main" val="26447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-71438"/>
            <a:ext cx="524986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505200" cy="1139825"/>
          </a:xfrm>
        </p:spPr>
        <p:txBody>
          <a:bodyPr/>
          <a:lstStyle/>
          <a:p>
            <a:r>
              <a:rPr lang="en-US" altLang="en-US" sz="3400" b="1" smtClean="0"/>
              <a:t>Trends in Test Scores</a:t>
            </a:r>
            <a:r>
              <a:rPr lang="de-DE" altLang="en-US" sz="3400" smtClean="0"/>
              <a:t> </a:t>
            </a:r>
            <a:endParaRPr lang="en-US" altLang="en-US" sz="3400" smtClean="0"/>
          </a:p>
        </p:txBody>
      </p:sp>
    </p:spTree>
    <p:extLst>
      <p:ext uri="{BB962C8B-B14F-4D97-AF65-F5344CB8AC3E}">
        <p14:creationId xmlns:p14="http://schemas.microsoft.com/office/powerpoint/2010/main" val="14131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73125"/>
            <a:ext cx="746760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712787"/>
          </a:xfrm>
        </p:spPr>
        <p:txBody>
          <a:bodyPr/>
          <a:lstStyle/>
          <a:p>
            <a:r>
              <a:rPr lang="en-US" altLang="en-US" sz="2800" b="1" smtClean="0"/>
              <a:t>Trends in Growth Rates vs. Trends in Test Scores</a:t>
            </a:r>
            <a:r>
              <a:rPr lang="de-DE" altLang="en-US" sz="3800" smtClean="0"/>
              <a:t> </a:t>
            </a:r>
            <a:endParaRPr lang="en-US" altLang="en-US" sz="38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3000" y="1098550"/>
            <a:ext cx="6502400" cy="4464050"/>
            <a:chOff x="1520" y="692"/>
            <a:chExt cx="4096" cy="2812"/>
          </a:xfrm>
        </p:grpSpPr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520" y="2016"/>
              <a:ext cx="40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rot="5400000">
              <a:off x="2089" y="2093"/>
              <a:ext cx="2812" cy="1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222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Conclusions on Economic Impacts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Powerful effects of cognitive skills</a:t>
            </a:r>
          </a:p>
          <a:p>
            <a:pPr lvl="1" eaLnBrk="1" hangingPunct="1"/>
            <a:r>
              <a:rPr lang="en-US" altLang="en-US" dirty="0" smtClean="0"/>
              <a:t>Support for causal interpretation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Developing countries is much worse than generally pictured</a:t>
            </a:r>
          </a:p>
        </p:txBody>
      </p:sp>
    </p:spTree>
    <p:extLst>
      <p:ext uri="{BB962C8B-B14F-4D97-AF65-F5344CB8AC3E}">
        <p14:creationId xmlns:p14="http://schemas.microsoft.com/office/powerpoint/2010/main" val="266284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Schooling and Literacy: </a:t>
            </a:r>
            <a:r>
              <a:rPr lang="en-US" altLang="en-US" b="1" smtClean="0"/>
              <a:t>Brazil</a:t>
            </a:r>
          </a:p>
        </p:txBody>
      </p:sp>
      <p:graphicFrame>
        <p:nvGraphicFramePr>
          <p:cNvPr id="23555" name="Object 2"/>
          <p:cNvGraphicFramePr>
            <a:graphicFrameLocks noChangeAspect="1"/>
          </p:cNvGraphicFramePr>
          <p:nvPr>
            <p:ph idx="1"/>
          </p:nvPr>
        </p:nvGraphicFramePr>
        <p:xfrm>
          <a:off x="457200" y="16002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4" imgW="8229600" imgH="4524443" progId="MSGraph.Chart.8">
                  <p:embed followColorScheme="full"/>
                </p:oleObj>
              </mc:Choice>
              <mc:Fallback>
                <p:oleObj name="Chart" r:id="rId4" imgW="8229600" imgH="4524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286000" y="3505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/>
              <a:t>Grade 9</a:t>
            </a:r>
          </a:p>
          <a:p>
            <a:pPr algn="ctr" eaLnBrk="1" hangingPunct="1"/>
            <a:r>
              <a:rPr lang="en-US" altLang="en-US" sz="1400" b="1"/>
              <a:t>22 %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5410200" y="24384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Fully Literate</a:t>
            </a:r>
          </a:p>
          <a:p>
            <a:pPr algn="ctr" eaLnBrk="1" hangingPunct="1"/>
            <a:r>
              <a:rPr lang="en-US" altLang="en-US"/>
              <a:t>8%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448300" y="2857500"/>
            <a:ext cx="457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0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Schooling and Literacy: </a:t>
            </a:r>
            <a:r>
              <a:rPr lang="en-US" altLang="en-US" b="1" smtClean="0"/>
              <a:t>Peru</a:t>
            </a: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>
            <p:ph idx="1"/>
          </p:nvPr>
        </p:nvGraphicFramePr>
        <p:xfrm>
          <a:off x="533400" y="1463675"/>
          <a:ext cx="82296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4" imgW="7858125" imgH="4667369" progId="Excel.Chart.8">
                  <p:embed/>
                </p:oleObj>
              </mc:Choice>
              <mc:Fallback>
                <p:oleObj name="Chart" r:id="rId4" imgW="7858125" imgH="466736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63675"/>
                        <a:ext cx="8229600" cy="488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2286000" y="3505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/>
              <a:t>Grade 9</a:t>
            </a:r>
          </a:p>
          <a:p>
            <a:pPr algn="ctr" eaLnBrk="1" hangingPunct="1"/>
            <a:r>
              <a:rPr lang="en-US" altLang="en-US" sz="1400" b="1"/>
              <a:t>60 %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638800" y="48006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Fully Literate</a:t>
            </a:r>
          </a:p>
          <a:p>
            <a:pPr algn="ctr" eaLnBrk="1" hangingPunct="1"/>
            <a:r>
              <a:rPr lang="en-US" altLang="en-US"/>
              <a:t>12%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5562600" y="4495800"/>
            <a:ext cx="304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1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/>
              <a:t>Schooling and Literacy:  </a:t>
            </a:r>
            <a:r>
              <a:rPr lang="en-US" altLang="en-US" sz="4400" b="1" smtClean="0"/>
              <a:t>Ghana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381000" y="1476375"/>
          <a:ext cx="838517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4" imgW="7172182" imgH="3362134" progId="Excel.Chart.8">
                  <p:embed/>
                </p:oleObj>
              </mc:Choice>
              <mc:Fallback>
                <p:oleObj name="Chart" r:id="rId4" imgW="7172182" imgH="336213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76375"/>
                        <a:ext cx="8385175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949950" y="4775200"/>
            <a:ext cx="2279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itchFamily="18" charset="0"/>
              </a:rPr>
              <a:t>Fully literate</a:t>
            </a:r>
          </a:p>
          <a:p>
            <a:pPr algn="ctr" eaLnBrk="1" hangingPunct="1"/>
            <a:r>
              <a:rPr lang="en-US" altLang="en-US" sz="2400">
                <a:latin typeface="Times New Roman" pitchFamily="18" charset="0"/>
              </a:rPr>
              <a:t>5%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010275" y="4425950"/>
            <a:ext cx="688975" cy="3381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2454275" y="3536950"/>
            <a:ext cx="1431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Times New Roman" pitchFamily="18" charset="0"/>
              </a:rPr>
              <a:t>Grade 9</a:t>
            </a:r>
          </a:p>
          <a:p>
            <a:pPr eaLnBrk="1" hangingPunct="1"/>
            <a:r>
              <a:rPr lang="en-US" altLang="en-US" sz="1600" b="1" dirty="0">
                <a:latin typeface="Times New Roman" pitchFamily="18" charset="0"/>
              </a:rPr>
              <a:t>37 %</a:t>
            </a:r>
          </a:p>
        </p:txBody>
      </p:sp>
    </p:spTree>
    <p:extLst>
      <p:ext uri="{BB962C8B-B14F-4D97-AF65-F5344CB8AC3E}">
        <p14:creationId xmlns:p14="http://schemas.microsoft.com/office/powerpoint/2010/main" val="28070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Schooling and Literacy: </a:t>
            </a:r>
            <a:r>
              <a:rPr lang="en-US" altLang="en-US" sz="4000" b="1" smtClean="0"/>
              <a:t>Columbia</a:t>
            </a: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>
            <p:ph idx="1"/>
          </p:nvPr>
        </p:nvGraphicFramePr>
        <p:xfrm>
          <a:off x="685800" y="1371600"/>
          <a:ext cx="800100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hart" r:id="rId4" imgW="7858125" imgH="4667369" progId="Excel.Chart.8">
                  <p:embed/>
                </p:oleObj>
              </mc:Choice>
              <mc:Fallback>
                <p:oleObj name="Chart" r:id="rId4" imgW="7858125" imgH="466736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8001000" cy="475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2362200" y="3505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/>
              <a:t>Grade 9</a:t>
            </a:r>
          </a:p>
          <a:p>
            <a:pPr algn="ctr" eaLnBrk="1" hangingPunct="1"/>
            <a:r>
              <a:rPr lang="en-US" altLang="en-US" sz="1400" b="1"/>
              <a:t>49 %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562600" y="2286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Fully Literate</a:t>
            </a:r>
          </a:p>
          <a:p>
            <a:pPr algn="ctr" eaLnBrk="1" hangingPunct="1"/>
            <a:r>
              <a:rPr lang="en-US" altLang="en-US"/>
              <a:t>30%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524500" y="2781300"/>
            <a:ext cx="457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7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Development = growth</a:t>
            </a:r>
          </a:p>
          <a:p>
            <a:endParaRPr lang="en-US" dirty="0" smtClean="0"/>
          </a:p>
          <a:p>
            <a:r>
              <a:rPr lang="en-US" dirty="0" smtClean="0"/>
              <a:t>LR growth is not a secret:  skills or human capital</a:t>
            </a:r>
          </a:p>
          <a:p>
            <a:endParaRPr lang="en-US" dirty="0" smtClean="0"/>
          </a:p>
          <a:p>
            <a:r>
              <a:rPr lang="en-US" dirty="0" smtClean="0"/>
              <a:t>Start with challenges and go to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0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 Policies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Little evidence of success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Cross country evidence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Within country – developed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Within country – developing</a:t>
            </a:r>
          </a:p>
        </p:txBody>
      </p:sp>
    </p:spTree>
    <p:extLst>
      <p:ext uri="{BB962C8B-B14F-4D97-AF65-F5344CB8AC3E}">
        <p14:creationId xmlns:p14="http://schemas.microsoft.com/office/powerpoint/2010/main" val="131213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/>
              <a:t>Resources and Performance across Countries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65113" y="1123950"/>
          <a:ext cx="8783637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iagramm" r:id="rId4" imgW="4857902" imgH="3124200" progId="MSGraph.Chart.8">
                  <p:embed/>
                </p:oleObj>
              </mc:Choice>
              <mc:Fallback>
                <p:oleObj name="Diagramm" r:id="rId4" imgW="4857902" imgH="31242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123950"/>
                        <a:ext cx="8783637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39950" y="2154238"/>
            <a:ext cx="6464300" cy="396875"/>
            <a:chOff x="1348" y="1357"/>
            <a:chExt cx="4072" cy="250"/>
          </a:xfrm>
        </p:grpSpPr>
        <p:sp>
          <p:nvSpPr>
            <p:cNvPr id="28681" name="Line 6"/>
            <p:cNvSpPr>
              <a:spLocks noChangeShapeType="1"/>
            </p:cNvSpPr>
            <p:nvPr/>
          </p:nvSpPr>
          <p:spPr bwMode="auto">
            <a:xfrm flipV="1">
              <a:off x="1457" y="1516"/>
              <a:ext cx="3963" cy="7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Text Box 7"/>
            <p:cNvSpPr txBox="1">
              <a:spLocks noChangeArrowheads="1"/>
            </p:cNvSpPr>
            <p:nvPr/>
          </p:nvSpPr>
          <p:spPr bwMode="auto">
            <a:xfrm>
              <a:off x="1348" y="1357"/>
              <a:ext cx="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en-US" sz="2000" i="1">
                  <a:solidFill>
                    <a:srgbClr val="00FF00"/>
                  </a:solidFill>
                  <a:latin typeface="Tahoma" pitchFamily="34" charset="0"/>
                </a:rPr>
                <a:t>R </a:t>
              </a:r>
              <a:r>
                <a:rPr lang="de-DE" altLang="en-US" sz="2000" baseline="30000">
                  <a:solidFill>
                    <a:srgbClr val="00FF00"/>
                  </a:solidFill>
                  <a:latin typeface="Tahoma" pitchFamily="34" charset="0"/>
                </a:rPr>
                <a:t>2</a:t>
              </a:r>
              <a:r>
                <a:rPr lang="de-DE" altLang="en-US" sz="2000">
                  <a:solidFill>
                    <a:srgbClr val="00FF00"/>
                  </a:solidFill>
                  <a:latin typeface="Tahoma" pitchFamily="34" charset="0"/>
                </a:rPr>
                <a:t> = 0.01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59013" y="2230438"/>
            <a:ext cx="6340475" cy="1284287"/>
            <a:chOff x="1423" y="1405"/>
            <a:chExt cx="3994" cy="809"/>
          </a:xfrm>
        </p:grpSpPr>
        <p:sp>
          <p:nvSpPr>
            <p:cNvPr id="28679" name="Line 9"/>
            <p:cNvSpPr>
              <a:spLocks noChangeShapeType="1"/>
            </p:cNvSpPr>
            <p:nvPr/>
          </p:nvSpPr>
          <p:spPr bwMode="auto">
            <a:xfrm flipV="1">
              <a:off x="1462" y="1405"/>
              <a:ext cx="3955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Text Box 10"/>
            <p:cNvSpPr txBox="1">
              <a:spLocks noChangeArrowheads="1"/>
            </p:cNvSpPr>
            <p:nvPr/>
          </p:nvSpPr>
          <p:spPr bwMode="auto">
            <a:xfrm>
              <a:off x="1423" y="1964"/>
              <a:ext cx="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en-US" sz="2000" i="1">
                  <a:solidFill>
                    <a:srgbClr val="FF0000"/>
                  </a:solidFill>
                  <a:latin typeface="Tahoma" pitchFamily="34" charset="0"/>
                </a:rPr>
                <a:t>R </a:t>
              </a:r>
              <a:r>
                <a:rPr lang="de-DE" altLang="en-US" sz="2000" baseline="30000">
                  <a:solidFill>
                    <a:srgbClr val="FF0000"/>
                  </a:solidFill>
                  <a:latin typeface="Tahoma" pitchFamily="34" charset="0"/>
                </a:rPr>
                <a:t>2</a:t>
              </a:r>
              <a:r>
                <a:rPr lang="de-DE" altLang="en-US" sz="2000">
                  <a:solidFill>
                    <a:srgbClr val="FF0000"/>
                  </a:solidFill>
                  <a:latin typeface="Tahoma" pitchFamily="34" charset="0"/>
                </a:rPr>
                <a:t> = 0.15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5121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 Policies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Little evidence of success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Cross country evidence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Within country – developed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Within country – developing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Does not say “resources never have effect”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Does not say “resources cannot have effect”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i="1" dirty="0" smtClean="0">
                <a:solidFill>
                  <a:srgbClr val="002060"/>
                </a:solidFill>
              </a:rPr>
              <a:t>No expectation within current incentive structure</a:t>
            </a:r>
          </a:p>
        </p:txBody>
      </p:sp>
    </p:spTree>
    <p:extLst>
      <p:ext uri="{BB962C8B-B14F-4D97-AF65-F5344CB8AC3E}">
        <p14:creationId xmlns:p14="http://schemas.microsoft.com/office/powerpoint/2010/main" val="1744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Teacher Quality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Teachers most important input</a:t>
            </a:r>
          </a:p>
          <a:p>
            <a:pPr>
              <a:defRPr/>
            </a:pPr>
            <a:r>
              <a:rPr lang="en-US" dirty="0" smtClean="0"/>
              <a:t>No identifiable characteristics</a:t>
            </a:r>
          </a:p>
          <a:p>
            <a:pPr lvl="1">
              <a:defRPr/>
            </a:pPr>
            <a:r>
              <a:rPr lang="en-US" dirty="0" smtClean="0"/>
              <a:t>Master’s degrees</a:t>
            </a:r>
          </a:p>
          <a:p>
            <a:pPr lvl="1">
              <a:defRPr/>
            </a:pPr>
            <a:r>
              <a:rPr lang="en-US" dirty="0" smtClean="0"/>
              <a:t>Experience*</a:t>
            </a:r>
          </a:p>
          <a:p>
            <a:pPr lvl="1">
              <a:defRPr/>
            </a:pPr>
            <a:r>
              <a:rPr lang="en-US" dirty="0" smtClean="0"/>
              <a:t>Certification</a:t>
            </a:r>
          </a:p>
          <a:p>
            <a:pPr lvl="1">
              <a:defRPr/>
            </a:pPr>
            <a:r>
              <a:rPr lang="en-US" dirty="0" smtClean="0"/>
              <a:t>Preparation</a:t>
            </a:r>
          </a:p>
          <a:p>
            <a:pPr lvl="1">
              <a:defRPr/>
            </a:pPr>
            <a:r>
              <a:rPr lang="en-US" dirty="0" smtClean="0"/>
              <a:t>Professional development</a:t>
            </a:r>
          </a:p>
          <a:p>
            <a:pPr>
              <a:defRPr/>
            </a:pPr>
            <a:r>
              <a:rPr lang="en-US" dirty="0" smtClean="0"/>
              <a:t>Observable through both student performance </a:t>
            </a:r>
            <a:r>
              <a:rPr lang="en-US" i="1" dirty="0" smtClean="0"/>
              <a:t>and</a:t>
            </a:r>
            <a:r>
              <a:rPr lang="en-US" dirty="0" smtClean="0"/>
              <a:t> supervisor ratings</a:t>
            </a:r>
          </a:p>
          <a:p>
            <a:pPr>
              <a:defRPr/>
            </a:pPr>
            <a:r>
              <a:rPr lang="en-US" dirty="0" smtClean="0"/>
              <a:t>Cannot regulate and pay on characteristics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68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Instruction in Rural N.E. Brazil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 Matter Knowledge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Higher teacher subject matter knowledge is important</a:t>
            </a:r>
          </a:p>
          <a:p>
            <a:r>
              <a:rPr lang="en-US" dirty="0" smtClean="0"/>
              <a:t>More important in math</a:t>
            </a:r>
          </a:p>
          <a:p>
            <a:endParaRPr lang="en-US" dirty="0"/>
          </a:p>
          <a:p>
            <a:r>
              <a:rPr lang="en-US" dirty="0" smtClean="0"/>
              <a:t>But not everything!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 and Portuguese Scores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79144718"/>
              </p:ext>
            </p:extLst>
          </p:nvPr>
        </p:nvGraphicFramePr>
        <p:xfrm>
          <a:off x="4754563" y="2438400"/>
          <a:ext cx="3932237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82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 – Focus on Outcomes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policies ineffective (spending, attendance, iPads,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Cash transfers and demand side</a:t>
            </a:r>
          </a:p>
          <a:p>
            <a:pPr lvl="1"/>
            <a:r>
              <a:rPr lang="en-US" dirty="0" smtClean="0"/>
              <a:t>“success” unclear</a:t>
            </a:r>
          </a:p>
          <a:p>
            <a:r>
              <a:rPr lang="en-US" dirty="0" smtClean="0"/>
              <a:t>Must measure outcomes</a:t>
            </a:r>
          </a:p>
          <a:p>
            <a:endParaRPr lang="en-US" dirty="0" smtClean="0"/>
          </a:p>
          <a:p>
            <a:r>
              <a:rPr lang="en-US" dirty="0" smtClean="0"/>
              <a:t>Substantial evidence on teacher effectiveness</a:t>
            </a:r>
          </a:p>
          <a:p>
            <a:pPr lvl="1"/>
            <a:r>
              <a:rPr lang="en-US" dirty="0" smtClean="0"/>
              <a:t>Not easily regulated (degrees, experience, certification)</a:t>
            </a:r>
          </a:p>
          <a:p>
            <a:pPr lvl="1"/>
            <a:r>
              <a:rPr lang="en-US" dirty="0" smtClean="0"/>
              <a:t>U.S. debate:  evaluations and teacher contracts (e.g., DC)</a:t>
            </a:r>
          </a:p>
          <a:p>
            <a:pPr lvl="1"/>
            <a:endParaRPr lang="en-US" dirty="0"/>
          </a:p>
          <a:p>
            <a:r>
              <a:rPr lang="en-US" dirty="0" smtClean="0"/>
              <a:t>Hard to change teachers directly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and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Competition and choice </a:t>
            </a:r>
          </a:p>
          <a:p>
            <a:pPr lvl="1"/>
            <a:r>
              <a:rPr lang="en-US" dirty="0" smtClean="0"/>
              <a:t>Urban markets</a:t>
            </a:r>
          </a:p>
          <a:p>
            <a:pPr lvl="1"/>
            <a:r>
              <a:rPr lang="en-US" dirty="0" smtClean="0"/>
              <a:t>Private options</a:t>
            </a:r>
          </a:p>
          <a:p>
            <a:r>
              <a:rPr lang="en-US" dirty="0" smtClean="0"/>
              <a:t>Performance rewards</a:t>
            </a:r>
          </a:p>
          <a:p>
            <a:endParaRPr lang="en-US" dirty="0"/>
          </a:p>
          <a:p>
            <a:r>
              <a:rPr lang="en-US" dirty="0" smtClean="0"/>
              <a:t>Autonomy (??)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Differing views </a:t>
            </a:r>
          </a:p>
          <a:p>
            <a:pPr lvl="1"/>
            <a:r>
              <a:rPr lang="en-US" dirty="0" smtClean="0"/>
              <a:t>Complement teachers</a:t>
            </a:r>
          </a:p>
          <a:p>
            <a:pPr lvl="1"/>
            <a:r>
              <a:rPr lang="en-US" dirty="0" smtClean="0"/>
              <a:t>Substitute for teachers</a:t>
            </a:r>
          </a:p>
          <a:p>
            <a:pPr lvl="1"/>
            <a:r>
              <a:rPr lang="en-US" dirty="0" smtClean="0"/>
              <a:t>Replace teachers</a:t>
            </a:r>
          </a:p>
          <a:p>
            <a:pPr lvl="1"/>
            <a:endParaRPr lang="en-US" dirty="0"/>
          </a:p>
          <a:p>
            <a:r>
              <a:rPr lang="en-US" dirty="0" smtClean="0"/>
              <a:t>Do not understand incentive structure well</a:t>
            </a:r>
          </a:p>
          <a:p>
            <a:pPr lvl="1"/>
            <a:r>
              <a:rPr lang="en-US" dirty="0" smtClean="0"/>
              <a:t>Getting teacher buy-in</a:t>
            </a:r>
          </a:p>
          <a:p>
            <a:pPr lvl="1"/>
            <a:r>
              <a:rPr lang="en-US" dirty="0" smtClean="0"/>
              <a:t>Getting policy maker support</a:t>
            </a:r>
          </a:p>
          <a:p>
            <a:pPr lvl="1"/>
            <a:endParaRPr lang="en-US" dirty="0"/>
          </a:p>
          <a:p>
            <a:r>
              <a:rPr lang="en-US" dirty="0" smtClean="0"/>
              <a:t>Potential importance of local circumstances</a:t>
            </a:r>
          </a:p>
          <a:p>
            <a:endParaRPr lang="en-US" dirty="0" smtClean="0"/>
          </a:p>
          <a:p>
            <a:r>
              <a:rPr lang="en-US" dirty="0" smtClean="0"/>
              <a:t>Importance of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focus on achievement and outcomes</a:t>
            </a:r>
          </a:p>
          <a:p>
            <a:r>
              <a:rPr lang="en-US" dirty="0" smtClean="0"/>
              <a:t>Long run economic future linked to skills</a:t>
            </a:r>
          </a:p>
          <a:p>
            <a:r>
              <a:rPr lang="en-US" dirty="0" smtClean="0"/>
              <a:t>Improvements are possible</a:t>
            </a:r>
          </a:p>
          <a:p>
            <a:r>
              <a:rPr lang="en-US" dirty="0" smtClean="0"/>
              <a:t>Improvements are difficult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Key is incentives</a:t>
            </a:r>
          </a:p>
          <a:p>
            <a:pPr lvl="1"/>
            <a:r>
              <a:rPr lang="en-US" dirty="0" smtClean="0"/>
              <a:t>To obtain and retain effective teachers</a:t>
            </a:r>
          </a:p>
          <a:p>
            <a:pPr lvl="1"/>
            <a:r>
              <a:rPr lang="en-US" dirty="0" smtClean="0"/>
              <a:t>To introduce new innovations and technology</a:t>
            </a:r>
          </a:p>
          <a:p>
            <a:pPr lvl="1"/>
            <a:endParaRPr lang="en-US" dirty="0"/>
          </a:p>
          <a:p>
            <a:r>
              <a:rPr lang="en-US" dirty="0" smtClean="0"/>
              <a:t>Need evaluation to promote continuous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Growth </a:t>
            </a:r>
            <a:r>
              <a:rPr lang="en-US" sz="3600" b="1" dirty="0"/>
              <a:t>and years of </a:t>
            </a:r>
            <a:r>
              <a:rPr lang="en-US" sz="3600" b="1" dirty="0" smtClean="0"/>
              <a:t>schooling, 1960-2000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5122" name="Picture 2" descr="fig5-5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34" y="1168400"/>
            <a:ext cx="7010400" cy="509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 rot="19917753">
            <a:off x="3240689" y="1662333"/>
            <a:ext cx="3352800" cy="1981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 rot="20570075">
            <a:off x="1681482" y="3939254"/>
            <a:ext cx="4324039" cy="1981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9912" y="153886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East Asian miracle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0312" y="44957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Latin American growth puzzle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</a:t>
            </a:r>
            <a:r>
              <a:rPr lang="en-US" dirty="0"/>
              <a:t>and test scores</a:t>
            </a:r>
          </a:p>
        </p:txBody>
      </p:sp>
      <p:pic>
        <p:nvPicPr>
          <p:cNvPr id="6146" name="Picture 2" descr="fig5-6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28" y="1447799"/>
            <a:ext cx="7142672" cy="518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8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Schooling and achievement </a:t>
            </a:r>
            <a:br>
              <a:rPr lang="en-US" sz="3100" b="1" dirty="0" smtClean="0"/>
            </a:br>
            <a:r>
              <a:rPr lang="en-US" sz="3100" b="1" dirty="0" smtClean="0"/>
              <a:t>(Latin </a:t>
            </a:r>
            <a:r>
              <a:rPr lang="en-US" sz="3100" b="1" dirty="0"/>
              <a:t>America, East Asia, and the </a:t>
            </a:r>
            <a:r>
              <a:rPr lang="en-US" sz="3100" b="1" dirty="0" smtClean="0"/>
              <a:t>world)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098" name="Picture 2" descr="fig5-3b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8262"/>
            <a:ext cx="707332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5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Knowledge capital and economic growth </a:t>
            </a:r>
            <a:r>
              <a:rPr lang="en-US" alt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rates </a:t>
            </a:r>
            <a:r>
              <a:rPr lang="en-US" altLang="en-US" sz="22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(GDP per capita, 1960-2009)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3" name="Picture 1" descr="fig1-1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34" y="1676400"/>
            <a:ext cx="6610266" cy="48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8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92080"/>
            <a:ext cx="2362200" cy="2789320"/>
          </a:xfrm>
        </p:spPr>
        <p:txBody>
          <a:bodyPr/>
          <a:lstStyle/>
          <a:p>
            <a:r>
              <a:rPr lang="en-US" b="1" dirty="0"/>
              <a:t>Average performance on international student achievement tests by region 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09799" cy="42436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fig2-3rick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34" y="304800"/>
            <a:ext cx="4858365" cy="647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962400" y="2438400"/>
            <a:ext cx="4114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Value of Improvement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Assuming historical patterns hold</a:t>
            </a:r>
          </a:p>
          <a:p>
            <a:r>
              <a:rPr lang="en-US" altLang="en-US" dirty="0" smtClean="0"/>
              <a:t>Present value over 80 years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Brazil moves to </a:t>
            </a:r>
            <a:r>
              <a:rPr lang="en-US" altLang="en-US" dirty="0" err="1" smtClean="0"/>
              <a:t>Trinadad</a:t>
            </a:r>
            <a:r>
              <a:rPr lang="en-US" altLang="en-US" dirty="0" smtClean="0"/>
              <a:t>-Tobago, </a:t>
            </a:r>
            <a:r>
              <a:rPr lang="en-US" altLang="en-US" dirty="0" smtClean="0"/>
              <a:t>Mexico </a:t>
            </a:r>
            <a:r>
              <a:rPr lang="en-US" altLang="en-US" dirty="0" smtClean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377409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PISA Math Performance 2009</a:t>
            </a:r>
            <a:br>
              <a:rPr lang="en-US" altLang="en-US" smtClean="0"/>
            </a:br>
            <a:endParaRPr lang="en-US" altLang="en-US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810677"/>
              </p:ext>
            </p:extLst>
          </p:nvPr>
        </p:nvGraphicFramePr>
        <p:xfrm>
          <a:off x="457200" y="12954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7516813" y="23241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91300" y="2590800"/>
            <a:ext cx="1752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813" y="2735263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67600" y="2282825"/>
            <a:ext cx="1419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/>
              <a:t>25 PISA points</a:t>
            </a:r>
          </a:p>
        </p:txBody>
      </p:sp>
    </p:spTree>
    <p:extLst>
      <p:ext uri="{BB962C8B-B14F-4D97-AF65-F5344CB8AC3E}">
        <p14:creationId xmlns:p14="http://schemas.microsoft.com/office/powerpoint/2010/main" val="310108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LOBAL 4">
    <a:dk1>
      <a:srgbClr val="000000"/>
    </a:dk1>
    <a:lt1>
      <a:srgbClr val="FFFFFF"/>
    </a:lt1>
    <a:dk2>
      <a:srgbClr val="000066"/>
    </a:dk2>
    <a:lt2>
      <a:srgbClr val="FFFFFF"/>
    </a:lt2>
    <a:accent1>
      <a:srgbClr val="FFFFCC"/>
    </a:accent1>
    <a:accent2>
      <a:srgbClr val="B5E0E3"/>
    </a:accent2>
    <a:accent3>
      <a:srgbClr val="FFFFFF"/>
    </a:accent3>
    <a:accent4>
      <a:srgbClr val="000000"/>
    </a:accent4>
    <a:accent5>
      <a:srgbClr val="FFFFE2"/>
    </a:accent5>
    <a:accent6>
      <a:srgbClr val="A4CBCE"/>
    </a:accent6>
    <a:hlink>
      <a:srgbClr val="BFDFFF"/>
    </a:hlink>
    <a:folHlink>
      <a:srgbClr val="99CCFF"/>
    </a:folHlink>
  </a:clrScheme>
  <a:fontScheme name="GLOBA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416</TotalTime>
  <Words>642</Words>
  <Application>Microsoft Office PowerPoint</Application>
  <PresentationFormat>On-screen Show (4:3)</PresentationFormat>
  <Paragraphs>181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Clarity</vt:lpstr>
      <vt:lpstr>Microsoft Graph Chart</vt:lpstr>
      <vt:lpstr>Microsoft Office Excel Chart</vt:lpstr>
      <vt:lpstr>Microsoft Graph-Diagramm</vt:lpstr>
      <vt:lpstr>   Mathematical Skills and Economic Development</vt:lpstr>
      <vt:lpstr>Introduction</vt:lpstr>
      <vt:lpstr>Growth and years of schooling, 1960-2000  </vt:lpstr>
      <vt:lpstr>Growth and test scores</vt:lpstr>
      <vt:lpstr>Schooling and achievement  (Latin America, East Asia, and the world) </vt:lpstr>
      <vt:lpstr>Knowledge capital and economic growth rates (GDP per capita, 1960-2009)</vt:lpstr>
      <vt:lpstr>Average performance on international student achievement tests by region  </vt:lpstr>
      <vt:lpstr>Example of Value of Improvement</vt:lpstr>
      <vt:lpstr>PISA Math Performance 2009 </vt:lpstr>
      <vt:lpstr>Example of Value of Improvement</vt:lpstr>
      <vt:lpstr>Improvement is Possible</vt:lpstr>
      <vt:lpstr>Achievement Growth, 1995-2009</vt:lpstr>
      <vt:lpstr>Trends in Test Scores </vt:lpstr>
      <vt:lpstr>Trends in Growth Rates vs. Trends in Test Scores </vt:lpstr>
      <vt:lpstr>Conclusions on Economic Impacts</vt:lpstr>
      <vt:lpstr>Schooling and Literacy: Brazil</vt:lpstr>
      <vt:lpstr>Schooling and Literacy: Peru</vt:lpstr>
      <vt:lpstr>Schooling and Literacy:  Ghana</vt:lpstr>
      <vt:lpstr>Schooling and Literacy: Columbia</vt:lpstr>
      <vt:lpstr>Resource Policies</vt:lpstr>
      <vt:lpstr>Resources and Performance across Countries</vt:lpstr>
      <vt:lpstr>Resource Policies</vt:lpstr>
      <vt:lpstr>Teacher Quality</vt:lpstr>
      <vt:lpstr>Mathematics Instruction in Rural N.E. Brazil</vt:lpstr>
      <vt:lpstr>Key Element – Focus on Outcomes</vt:lpstr>
      <vt:lpstr>Incentives and institutions</vt:lpstr>
      <vt:lpstr>Technology and innovation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Quality Imperative</dc:title>
  <dc:creator>Eric Hanushek</dc:creator>
  <cp:lastModifiedBy>Eric Hanushek</cp:lastModifiedBy>
  <cp:revision>41</cp:revision>
  <cp:lastPrinted>2014-08-07T17:45:21Z</cp:lastPrinted>
  <dcterms:created xsi:type="dcterms:W3CDTF">2014-04-01T17:41:32Z</dcterms:created>
  <dcterms:modified xsi:type="dcterms:W3CDTF">2014-08-07T20:54:27Z</dcterms:modified>
</cp:coreProperties>
</file>