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2"/>
    <p:sldId id="257" r:id="rId43"/>
    <p:sldId id="258" r:id="rId44"/>
    <p:sldId id="259" r:id="rId45"/>
    <p:sldId id="260" r:id="rId46"/>
    <p:sldId id="261" r:id="rId47"/>
    <p:sldId id="262" r:id="rId48"/>
    <p:sldId id="263" r:id="rId49"/>
    <p:sldId id="264" r:id="rId50"/>
    <p:sldId id="265" r:id="rId51"/>
    <p:sldId id="266" r:id="rId52"/>
    <p:sldId id="267" r:id="rId5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ondensed" charset="1" panose="02000000000000000000"/>
      <p:regular r:id="rId10"/>
    </p:embeddedFont>
    <p:embeddedFont>
      <p:font typeface="Roboto Condensed Bold" charset="1" panose="02000000000000000000"/>
      <p:regular r:id="rId11"/>
    </p:embeddedFont>
    <p:embeddedFont>
      <p:font typeface="Roboto Condensed Italics" charset="1" panose="02000000000000000000"/>
      <p:regular r:id="rId12"/>
    </p:embeddedFont>
    <p:embeddedFont>
      <p:font typeface="Roboto Condensed Bold Italics" charset="1" panose="02000000000000000000"/>
      <p:regular r:id="rId13"/>
    </p:embeddedFont>
    <p:embeddedFont>
      <p:font typeface="Open Sans Extra Bold" charset="1" panose="020B0906030804020204"/>
      <p:regular r:id="rId14"/>
    </p:embeddedFont>
    <p:embeddedFont>
      <p:font typeface="Open Sans Extra Bold Italics" charset="1" panose="020B0906030804020204"/>
      <p:regular r:id="rId15"/>
    </p:embeddedFont>
    <p:embeddedFont>
      <p:font typeface="Poppins" charset="1" panose="00000500000000000000"/>
      <p:regular r:id="rId16"/>
    </p:embeddedFont>
    <p:embeddedFont>
      <p:font typeface="Poppins Bold" charset="1" panose="00000800000000000000"/>
      <p:regular r:id="rId17"/>
    </p:embeddedFont>
    <p:embeddedFont>
      <p:font typeface="Poppins Italics" charset="1" panose="00000500000000000000"/>
      <p:regular r:id="rId18"/>
    </p:embeddedFont>
    <p:embeddedFont>
      <p:font typeface="Poppins Bold Italics" charset="1" panose="00000800000000000000"/>
      <p:regular r:id="rId19"/>
    </p:embeddedFont>
    <p:embeddedFont>
      <p:font typeface="Poppins Thin" charset="1" panose="00000300000000000000"/>
      <p:regular r:id="rId20"/>
    </p:embeddedFont>
    <p:embeddedFont>
      <p:font typeface="Poppins Thin Italics" charset="1" panose="00000300000000000000"/>
      <p:regular r:id="rId21"/>
    </p:embeddedFont>
    <p:embeddedFont>
      <p:font typeface="Poppins Extra-Light" charset="1" panose="00000300000000000000"/>
      <p:regular r:id="rId22"/>
    </p:embeddedFont>
    <p:embeddedFont>
      <p:font typeface="Poppins Extra-Light Italics" charset="1" panose="00000300000000000000"/>
      <p:regular r:id="rId23"/>
    </p:embeddedFont>
    <p:embeddedFont>
      <p:font typeface="Poppins Light" charset="1" panose="00000400000000000000"/>
      <p:regular r:id="rId24"/>
    </p:embeddedFont>
    <p:embeddedFont>
      <p:font typeface="Poppins Light Italics" charset="1" panose="00000400000000000000"/>
      <p:regular r:id="rId25"/>
    </p:embeddedFont>
    <p:embeddedFont>
      <p:font typeface="Poppins Medium" charset="1" panose="00000600000000000000"/>
      <p:regular r:id="rId26"/>
    </p:embeddedFont>
    <p:embeddedFont>
      <p:font typeface="Poppins Medium Italics" charset="1" panose="00000600000000000000"/>
      <p:regular r:id="rId27"/>
    </p:embeddedFont>
    <p:embeddedFont>
      <p:font typeface="Poppins Semi-Bold" charset="1" panose="00000700000000000000"/>
      <p:regular r:id="rId28"/>
    </p:embeddedFont>
    <p:embeddedFont>
      <p:font typeface="Poppins Semi-Bold Italics" charset="1" panose="00000700000000000000"/>
      <p:regular r:id="rId29"/>
    </p:embeddedFont>
    <p:embeddedFont>
      <p:font typeface="Poppins Ultra-Bold" charset="1" panose="00000900000000000000"/>
      <p:regular r:id="rId30"/>
    </p:embeddedFont>
    <p:embeddedFont>
      <p:font typeface="Poppins Ultra-Bold Italics" charset="1" panose="00000900000000000000"/>
      <p:regular r:id="rId31"/>
    </p:embeddedFont>
    <p:embeddedFont>
      <p:font typeface="Poppins Heavy" charset="1" panose="00000A00000000000000"/>
      <p:regular r:id="rId32"/>
    </p:embeddedFont>
    <p:embeddedFont>
      <p:font typeface="Poppins Heavy Italics" charset="1" panose="00000A00000000000000"/>
      <p:regular r:id="rId33"/>
    </p:embeddedFont>
    <p:embeddedFont>
      <p:font typeface="Open Sans" charset="1" panose="020B0606030504020204"/>
      <p:regular r:id="rId34"/>
    </p:embeddedFont>
    <p:embeddedFont>
      <p:font typeface="Open Sans Bold" charset="1" panose="020B0806030504020204"/>
      <p:regular r:id="rId35"/>
    </p:embeddedFont>
    <p:embeddedFont>
      <p:font typeface="Open Sans Italics" charset="1" panose="020B0606030504020204"/>
      <p:regular r:id="rId36"/>
    </p:embeddedFont>
    <p:embeddedFont>
      <p:font typeface="Open Sans Bold Italics" charset="1" panose="020B0806030504020204"/>
      <p:regular r:id="rId37"/>
    </p:embeddedFont>
    <p:embeddedFont>
      <p:font typeface="Open Sans Light" charset="1" panose="020B0306030504020204"/>
      <p:regular r:id="rId38"/>
    </p:embeddedFont>
    <p:embeddedFont>
      <p:font typeface="Open Sans Light Italics" charset="1" panose="020B0306030504020204"/>
      <p:regular r:id="rId39"/>
    </p:embeddedFont>
    <p:embeddedFont>
      <p:font typeface="Open Sans Ultra-Bold" charset="1" panose="00000000000000000000"/>
      <p:regular r:id="rId40"/>
    </p:embeddedFont>
    <p:embeddedFont>
      <p:font typeface="Open Sans Ultra-Bold Italics" charset="1" panose="000000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slides/slide1.xml" Type="http://schemas.openxmlformats.org/officeDocument/2006/relationships/slide"/><Relationship Id="rId43" Target="slides/slide2.xml" Type="http://schemas.openxmlformats.org/officeDocument/2006/relationships/slide"/><Relationship Id="rId44" Target="slides/slide3.xml" Type="http://schemas.openxmlformats.org/officeDocument/2006/relationships/slide"/><Relationship Id="rId45" Target="slides/slide4.xml" Type="http://schemas.openxmlformats.org/officeDocument/2006/relationships/slide"/><Relationship Id="rId46" Target="slides/slide5.xml" Type="http://schemas.openxmlformats.org/officeDocument/2006/relationships/slide"/><Relationship Id="rId47" Target="slides/slide6.xml" Type="http://schemas.openxmlformats.org/officeDocument/2006/relationships/slide"/><Relationship Id="rId48" Target="slides/slide7.xml" Type="http://schemas.openxmlformats.org/officeDocument/2006/relationships/slide"/><Relationship Id="rId49" Target="slides/slide8.xml" Type="http://schemas.openxmlformats.org/officeDocument/2006/relationships/slide"/><Relationship Id="rId5" Target="tableStyles.xml" Type="http://schemas.openxmlformats.org/officeDocument/2006/relationships/tableStyles"/><Relationship Id="rId50" Target="slides/slide9.xml" Type="http://schemas.openxmlformats.org/officeDocument/2006/relationships/slide"/><Relationship Id="rId51" Target="slides/slide10.xml" Type="http://schemas.openxmlformats.org/officeDocument/2006/relationships/slide"/><Relationship Id="rId52" Target="slides/slide11.xml" Type="http://schemas.openxmlformats.org/officeDocument/2006/relationships/slide"/><Relationship Id="rId53" Target="slides/slide1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jpeg" Type="http://schemas.openxmlformats.org/officeDocument/2006/relationships/image"/><Relationship Id="rId7" Target="../media/image4.png" Type="http://schemas.openxmlformats.org/officeDocument/2006/relationships/image"/><Relationship Id="rId8" Target="../media/image3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3.jpe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11" Target="../media/image40.jpeg" Type="http://schemas.openxmlformats.org/officeDocument/2006/relationships/image"/><Relationship Id="rId12" Target="../media/image41.png" Type="http://schemas.openxmlformats.org/officeDocument/2006/relationships/image"/><Relationship Id="rId13" Target="../media/image42.png" Type="http://schemas.openxmlformats.org/officeDocument/2006/relationships/image"/><Relationship Id="rId14" Target="../media/image43.png" Type="http://schemas.openxmlformats.org/officeDocument/2006/relationships/image"/><Relationship Id="rId15" Target="../media/image44.png" Type="http://schemas.openxmlformats.org/officeDocument/2006/relationships/image"/><Relationship Id="rId16" Target="../media/image45.png" Type="http://schemas.openxmlformats.org/officeDocument/2006/relationships/image"/><Relationship Id="rId17" Target="../media/image46.pn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8.png" Type="http://schemas.openxmlformats.org/officeDocument/2006/relationships/image"/><Relationship Id="rId20" Target="mailto:info@icme-15.org" TargetMode="External" Type="http://schemas.openxmlformats.org/officeDocument/2006/relationships/hyperlink"/><Relationship Id="rId21" Target="../media/image49.png" Type="http://schemas.openxmlformats.org/officeDocument/2006/relationships/image"/><Relationship Id="rId22" Target="../media/image50.svg" Type="http://schemas.openxmlformats.org/officeDocument/2006/relationships/image"/><Relationship Id="rId23" Target="https://icme15.org/" TargetMode="External" Type="http://schemas.openxmlformats.org/officeDocument/2006/relationships/hyperlink"/><Relationship Id="rId3" Target="../media/image9.png" Type="http://schemas.openxmlformats.org/officeDocument/2006/relationships/image"/><Relationship Id="rId4" Target="../media/image4.pn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4.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4.png" Type="http://schemas.openxmlformats.org/officeDocument/2006/relationships/image"/><Relationship Id="rId2" Target="../media/image8.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 Id="rId6" Target="../media/image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1648" t="8799" r="18020" b="23421"/>
            <a:stretch>
              <a:fillRect/>
            </a:stretch>
          </p:blipFill>
          <p:spPr>
            <a:xfrm flipH="false" flipV="false">
              <a:off x="0" y="0"/>
              <a:ext cx="24384000" cy="13716000"/>
            </a:xfrm>
            <a:prstGeom prst="rect">
              <a:avLst/>
            </a:prstGeom>
          </p:spPr>
        </p:pic>
      </p:grpSp>
      <p:grpSp>
        <p:nvGrpSpPr>
          <p:cNvPr name="Group 4" id="4"/>
          <p:cNvGrpSpPr/>
          <p:nvPr/>
        </p:nvGrpSpPr>
        <p:grpSpPr>
          <a:xfrm rot="0">
            <a:off x="-3539877" y="-527580"/>
            <a:ext cx="6437510" cy="11342160"/>
            <a:chOff x="0" y="0"/>
            <a:chExt cx="1695476" cy="2987236"/>
          </a:xfrm>
        </p:grpSpPr>
        <p:sp>
          <p:nvSpPr>
            <p:cNvPr name="Freeform 5" id="5"/>
            <p:cNvSpPr/>
            <p:nvPr/>
          </p:nvSpPr>
          <p:spPr>
            <a:xfrm flipH="false" flipV="false" rot="0">
              <a:off x="0" y="0"/>
              <a:ext cx="1695476" cy="2987236"/>
            </a:xfrm>
            <a:custGeom>
              <a:avLst/>
              <a:gdLst/>
              <a:ahLst/>
              <a:cxnLst/>
              <a:rect r="r" b="b" t="t" l="l"/>
              <a:pathLst>
                <a:path h="2987236" w="1695476">
                  <a:moveTo>
                    <a:pt x="0" y="0"/>
                  </a:moveTo>
                  <a:lnTo>
                    <a:pt x="1695476" y="0"/>
                  </a:lnTo>
                  <a:lnTo>
                    <a:pt x="1695476" y="2987236"/>
                  </a:lnTo>
                  <a:lnTo>
                    <a:pt x="0" y="2987236"/>
                  </a:lnTo>
                  <a:close/>
                </a:path>
              </a:pathLst>
            </a:custGeom>
            <a:solidFill>
              <a:srgbClr val="FFFFFF">
                <a:alpha val="98824"/>
              </a:srgbClr>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2869058" y="-911927"/>
            <a:ext cx="12110853" cy="12110853"/>
          </a:xfrm>
          <a:custGeom>
            <a:avLst/>
            <a:gdLst/>
            <a:ahLst/>
            <a:cxnLst/>
            <a:rect r="r" b="b" t="t" l="l"/>
            <a:pathLst>
              <a:path h="12110853" w="12110853">
                <a:moveTo>
                  <a:pt x="0" y="0"/>
                </a:moveTo>
                <a:lnTo>
                  <a:pt x="12110853" y="0"/>
                </a:lnTo>
                <a:lnTo>
                  <a:pt x="12110853" y="12110854"/>
                </a:lnTo>
                <a:lnTo>
                  <a:pt x="0" y="121108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976484" y="2976483"/>
            <a:ext cx="5072728" cy="2589712"/>
          </a:xfrm>
          <a:prstGeom prst="rect">
            <a:avLst/>
          </a:prstGeom>
        </p:spPr>
        <p:txBody>
          <a:bodyPr anchor="t" rtlCol="false" tIns="0" lIns="0" bIns="0" rIns="0">
            <a:spAutoFit/>
          </a:bodyPr>
          <a:lstStyle/>
          <a:p>
            <a:pPr>
              <a:lnSpc>
                <a:spcPts val="10442"/>
              </a:lnSpc>
            </a:pPr>
            <a:r>
              <a:rPr lang="en-US" sz="7459">
                <a:solidFill>
                  <a:srgbClr val="00A99D"/>
                </a:solidFill>
                <a:latin typeface="Roboto Condensed Bold"/>
              </a:rPr>
              <a:t>Come and be counted at</a:t>
            </a:r>
          </a:p>
        </p:txBody>
      </p:sp>
      <p:sp>
        <p:nvSpPr>
          <p:cNvPr name="TextBox 9" id="9"/>
          <p:cNvSpPr txBox="true"/>
          <p:nvPr/>
        </p:nvSpPr>
        <p:spPr>
          <a:xfrm rot="0">
            <a:off x="1428553" y="6044992"/>
            <a:ext cx="5161260" cy="1967845"/>
          </a:xfrm>
          <a:prstGeom prst="rect">
            <a:avLst/>
          </a:prstGeom>
        </p:spPr>
        <p:txBody>
          <a:bodyPr anchor="t" rtlCol="false" tIns="0" lIns="0" bIns="0" rIns="0">
            <a:spAutoFit/>
          </a:bodyPr>
          <a:lstStyle/>
          <a:p>
            <a:pPr algn="r">
              <a:lnSpc>
                <a:spcPts val="16009"/>
              </a:lnSpc>
            </a:pPr>
            <a:r>
              <a:rPr lang="en-US" sz="11435">
                <a:solidFill>
                  <a:srgbClr val="FFFFFF"/>
                </a:solidFill>
                <a:latin typeface="Roboto Condensed Bold"/>
              </a:rPr>
              <a:t>ICME-15</a:t>
            </a:r>
          </a:p>
        </p:txBody>
      </p:sp>
      <p:sp>
        <p:nvSpPr>
          <p:cNvPr name="TextBox 10" id="10"/>
          <p:cNvSpPr txBox="true"/>
          <p:nvPr/>
        </p:nvSpPr>
        <p:spPr>
          <a:xfrm rot="0">
            <a:off x="953763" y="8793418"/>
            <a:ext cx="6187749" cy="540335"/>
          </a:xfrm>
          <a:prstGeom prst="rect">
            <a:avLst/>
          </a:prstGeom>
        </p:spPr>
        <p:txBody>
          <a:bodyPr anchor="t" rtlCol="false" tIns="0" lIns="0" bIns="0" rIns="0">
            <a:spAutoFit/>
          </a:bodyPr>
          <a:lstStyle/>
          <a:p>
            <a:pPr>
              <a:lnSpc>
                <a:spcPts val="4391"/>
              </a:lnSpc>
            </a:pPr>
            <a:r>
              <a:rPr lang="en-US" sz="3136">
                <a:solidFill>
                  <a:srgbClr val="00A99D"/>
                </a:solidFill>
                <a:latin typeface="Roboto Condensed Bold"/>
              </a:rPr>
              <a:t>7-14 July 2024 • ICC Sydney, Australia</a:t>
            </a:r>
          </a:p>
        </p:txBody>
      </p:sp>
      <p:sp>
        <p:nvSpPr>
          <p:cNvPr name="Freeform 11" id="11"/>
          <p:cNvSpPr/>
          <p:nvPr/>
        </p:nvSpPr>
        <p:spPr>
          <a:xfrm flipH="false" flipV="false" rot="0">
            <a:off x="953763" y="948616"/>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5"/>
            <a:stretch>
              <a:fillRect l="0" t="0" r="-266764"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A99D"/>
        </a:solidFill>
      </p:bgPr>
    </p:bg>
    <p:spTree>
      <p:nvGrpSpPr>
        <p:cNvPr id="1" name=""/>
        <p:cNvGrpSpPr/>
        <p:nvPr/>
      </p:nvGrpSpPr>
      <p:grpSpPr>
        <a:xfrm>
          <a:off x="0" y="0"/>
          <a:ext cx="0" cy="0"/>
          <a:chOff x="0" y="0"/>
          <a:chExt cx="0" cy="0"/>
        </a:xfrm>
      </p:grpSpPr>
      <p:sp>
        <p:nvSpPr>
          <p:cNvPr name="Freeform 2" id="2"/>
          <p:cNvSpPr/>
          <p:nvPr/>
        </p:nvSpPr>
        <p:spPr>
          <a:xfrm flipH="false" flipV="false" rot="6739388">
            <a:off x="7636866" y="-1443471"/>
            <a:ext cx="3014268" cy="3074220"/>
          </a:xfrm>
          <a:custGeom>
            <a:avLst/>
            <a:gdLst/>
            <a:ahLst/>
            <a:cxnLst/>
            <a:rect r="r" b="b" t="t" l="l"/>
            <a:pathLst>
              <a:path h="3074220" w="3014268">
                <a:moveTo>
                  <a:pt x="0" y="0"/>
                </a:moveTo>
                <a:lnTo>
                  <a:pt x="3014268" y="0"/>
                </a:lnTo>
                <a:lnTo>
                  <a:pt x="3014268" y="3074220"/>
                </a:lnTo>
                <a:lnTo>
                  <a:pt x="0" y="307422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3610866">
            <a:off x="11341478" y="4345998"/>
            <a:ext cx="10792910" cy="11319692"/>
          </a:xfrm>
          <a:custGeom>
            <a:avLst/>
            <a:gdLst/>
            <a:ahLst/>
            <a:cxnLst/>
            <a:rect r="r" b="b" t="t" l="l"/>
            <a:pathLst>
              <a:path h="11319692" w="10792910">
                <a:moveTo>
                  <a:pt x="0" y="0"/>
                </a:moveTo>
                <a:lnTo>
                  <a:pt x="10792910" y="0"/>
                </a:lnTo>
                <a:lnTo>
                  <a:pt x="10792910" y="11319692"/>
                </a:lnTo>
                <a:lnTo>
                  <a:pt x="0" y="11319692"/>
                </a:lnTo>
                <a:lnTo>
                  <a:pt x="0" y="0"/>
                </a:lnTo>
                <a:close/>
              </a:path>
            </a:pathLst>
          </a:custGeom>
          <a:blipFill>
            <a:blip r:embed="rId3"/>
            <a:stretch>
              <a:fillRect l="0" t="0" r="0" b="0"/>
            </a:stretch>
          </a:blipFill>
        </p:spPr>
      </p:sp>
      <p:sp>
        <p:nvSpPr>
          <p:cNvPr name="Freeform 4" id="4"/>
          <p:cNvSpPr/>
          <p:nvPr/>
        </p:nvSpPr>
        <p:spPr>
          <a:xfrm flipH="false" flipV="false" rot="-1814075">
            <a:off x="13332025" y="10024747"/>
            <a:ext cx="12663168" cy="8389349"/>
          </a:xfrm>
          <a:custGeom>
            <a:avLst/>
            <a:gdLst/>
            <a:ahLst/>
            <a:cxnLst/>
            <a:rect r="r" b="b" t="t" l="l"/>
            <a:pathLst>
              <a:path h="8389349" w="12663168">
                <a:moveTo>
                  <a:pt x="0" y="0"/>
                </a:moveTo>
                <a:lnTo>
                  <a:pt x="12663169" y="0"/>
                </a:lnTo>
                <a:lnTo>
                  <a:pt x="12663169" y="8389349"/>
                </a:lnTo>
                <a:lnTo>
                  <a:pt x="0" y="8389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736115" y="1719866"/>
            <a:ext cx="6687889" cy="668788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 id="7"/>
            <p:cNvSpPr txBox="true"/>
            <p:nvPr/>
          </p:nvSpPr>
          <p:spPr>
            <a:xfrm>
              <a:off x="76200" y="28575"/>
              <a:ext cx="660400" cy="708025"/>
            </a:xfrm>
            <a:prstGeom prst="rect">
              <a:avLst/>
            </a:prstGeom>
          </p:spPr>
          <p:txBody>
            <a:bodyPr anchor="ctr" rtlCol="false" tIns="34497" lIns="34497" bIns="34497" rIns="34497"/>
            <a:lstStyle/>
            <a:p>
              <a:pPr algn="ctr">
                <a:lnSpc>
                  <a:spcPts val="2226"/>
                </a:lnSpc>
              </a:pPr>
            </a:p>
          </p:txBody>
        </p:sp>
      </p:grpSp>
      <p:grpSp>
        <p:nvGrpSpPr>
          <p:cNvPr name="Group 8" id="8"/>
          <p:cNvGrpSpPr>
            <a:grpSpLocks noChangeAspect="true"/>
          </p:cNvGrpSpPr>
          <p:nvPr/>
        </p:nvGrpSpPr>
        <p:grpSpPr>
          <a:xfrm rot="0">
            <a:off x="11087900" y="2071663"/>
            <a:ext cx="5984319" cy="5984295"/>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58299" t="0" r="-19478" b="0"/>
              </a:stretch>
            </a:blipFill>
          </p:spPr>
        </p:sp>
      </p:grpSp>
      <p:sp>
        <p:nvSpPr>
          <p:cNvPr name="TextBox 10" id="10"/>
          <p:cNvSpPr txBox="true"/>
          <p:nvPr/>
        </p:nvSpPr>
        <p:spPr>
          <a:xfrm rot="0">
            <a:off x="953763" y="6920801"/>
            <a:ext cx="2651880" cy="346759"/>
          </a:xfrm>
          <a:prstGeom prst="rect">
            <a:avLst/>
          </a:prstGeom>
        </p:spPr>
        <p:txBody>
          <a:bodyPr anchor="t" rtlCol="false" tIns="0" lIns="0" bIns="0" rIns="0">
            <a:spAutoFit/>
          </a:bodyPr>
          <a:lstStyle/>
          <a:p>
            <a:pPr>
              <a:lnSpc>
                <a:spcPts val="2816"/>
              </a:lnSpc>
            </a:pPr>
            <a:r>
              <a:rPr lang="en-US" sz="2012">
                <a:solidFill>
                  <a:srgbClr val="FFFFFF"/>
                </a:solidFill>
                <a:latin typeface="Roboto Condensed Bold"/>
              </a:rPr>
              <a:t>Kim Beswick</a:t>
            </a:r>
          </a:p>
        </p:txBody>
      </p:sp>
      <p:sp>
        <p:nvSpPr>
          <p:cNvPr name="TextBox 11" id="11"/>
          <p:cNvSpPr txBox="true"/>
          <p:nvPr/>
        </p:nvSpPr>
        <p:spPr>
          <a:xfrm rot="0">
            <a:off x="953763" y="7687567"/>
            <a:ext cx="5525042" cy="607916"/>
          </a:xfrm>
          <a:prstGeom prst="rect">
            <a:avLst/>
          </a:prstGeom>
        </p:spPr>
        <p:txBody>
          <a:bodyPr anchor="t" rtlCol="false" tIns="0" lIns="0" bIns="0" rIns="0">
            <a:spAutoFit/>
          </a:bodyPr>
          <a:lstStyle/>
          <a:p>
            <a:pPr algn="l" marL="0" indent="0" lvl="0">
              <a:lnSpc>
                <a:spcPts val="2503"/>
              </a:lnSpc>
              <a:spcBef>
                <a:spcPct val="0"/>
              </a:spcBef>
            </a:pPr>
            <a:r>
              <a:rPr lang="en-US" sz="1788" strike="noStrike" u="none">
                <a:solidFill>
                  <a:srgbClr val="FFFFFF"/>
                </a:solidFill>
                <a:latin typeface="Roboto Condensed Bold"/>
              </a:rPr>
              <a:t>ICME-15 Convenor</a:t>
            </a:r>
          </a:p>
          <a:p>
            <a:pPr algn="l" marL="0" indent="0" lvl="0">
              <a:lnSpc>
                <a:spcPts val="2503"/>
              </a:lnSpc>
              <a:spcBef>
                <a:spcPct val="0"/>
              </a:spcBef>
            </a:pPr>
            <a:r>
              <a:rPr lang="en-US" sz="1788" strike="noStrike" u="none">
                <a:solidFill>
                  <a:srgbClr val="FFFFFF"/>
                </a:solidFill>
                <a:latin typeface="Roboto Condensed Bold"/>
              </a:rPr>
              <a:t>ICME-15 International Program Committee Chair</a:t>
            </a:r>
          </a:p>
        </p:txBody>
      </p:sp>
      <p:sp>
        <p:nvSpPr>
          <p:cNvPr name="TextBox 12" id="12"/>
          <p:cNvSpPr txBox="true"/>
          <p:nvPr/>
        </p:nvSpPr>
        <p:spPr>
          <a:xfrm rot="0">
            <a:off x="953763" y="4288227"/>
            <a:ext cx="6440515" cy="1494127"/>
          </a:xfrm>
          <a:prstGeom prst="rect">
            <a:avLst/>
          </a:prstGeom>
        </p:spPr>
        <p:txBody>
          <a:bodyPr anchor="t" rtlCol="false" tIns="0" lIns="0" bIns="0" rIns="0">
            <a:spAutoFit/>
          </a:bodyPr>
          <a:lstStyle/>
          <a:p>
            <a:pPr algn="l" marL="0" indent="0" lvl="0">
              <a:lnSpc>
                <a:spcPts val="3113"/>
              </a:lnSpc>
              <a:spcBef>
                <a:spcPct val="0"/>
              </a:spcBef>
            </a:pPr>
            <a:r>
              <a:rPr lang="en-US" sz="1799" strike="noStrike" u="none">
                <a:solidFill>
                  <a:srgbClr val="FFFFFF"/>
                </a:solidFill>
                <a:latin typeface="Roboto Condensed"/>
              </a:rPr>
              <a:t>ICME-15 will be an inclusive event where people who are passionate about mathematics and statistics education can come together to connect with like-minded colleagues from around the globe and create lasting local, regional, and global legacies in our field.</a:t>
            </a:r>
          </a:p>
        </p:txBody>
      </p:sp>
      <p:sp>
        <p:nvSpPr>
          <p:cNvPr name="TextBox 13" id="13"/>
          <p:cNvSpPr txBox="true"/>
          <p:nvPr/>
        </p:nvSpPr>
        <p:spPr>
          <a:xfrm rot="0">
            <a:off x="953763" y="6144303"/>
            <a:ext cx="5957429" cy="366923"/>
          </a:xfrm>
          <a:prstGeom prst="rect">
            <a:avLst/>
          </a:prstGeom>
        </p:spPr>
        <p:txBody>
          <a:bodyPr anchor="t" rtlCol="false" tIns="0" lIns="0" bIns="0" rIns="0">
            <a:spAutoFit/>
          </a:bodyPr>
          <a:lstStyle/>
          <a:p>
            <a:pPr algn="l" marL="0" indent="0" lvl="0">
              <a:lnSpc>
                <a:spcPts val="3113"/>
              </a:lnSpc>
              <a:spcBef>
                <a:spcPct val="0"/>
              </a:spcBef>
            </a:pPr>
            <a:r>
              <a:rPr lang="en-US" sz="1799" strike="noStrike" u="none">
                <a:solidFill>
                  <a:srgbClr val="FFFFFF"/>
                </a:solidFill>
                <a:latin typeface="Roboto Condensed"/>
              </a:rPr>
              <a:t>We can't wait to see you in Sydney in 2024 - come and be counted!</a:t>
            </a:r>
          </a:p>
        </p:txBody>
      </p:sp>
      <p:sp>
        <p:nvSpPr>
          <p:cNvPr name="TextBox 14" id="14"/>
          <p:cNvSpPr txBox="true"/>
          <p:nvPr/>
        </p:nvSpPr>
        <p:spPr>
          <a:xfrm rot="0">
            <a:off x="953763" y="2864292"/>
            <a:ext cx="9656914" cy="972185"/>
          </a:xfrm>
          <a:prstGeom prst="rect">
            <a:avLst/>
          </a:prstGeom>
        </p:spPr>
        <p:txBody>
          <a:bodyPr anchor="t" rtlCol="false" tIns="0" lIns="0" bIns="0" rIns="0">
            <a:spAutoFit/>
          </a:bodyPr>
          <a:lstStyle/>
          <a:p>
            <a:pPr>
              <a:lnSpc>
                <a:spcPts val="7839"/>
              </a:lnSpc>
            </a:pPr>
            <a:r>
              <a:rPr lang="en-US" sz="5599">
                <a:solidFill>
                  <a:srgbClr val="FFFFFF"/>
                </a:solidFill>
                <a:latin typeface="Roboto Condensed Bold"/>
              </a:rPr>
              <a:t>Your invitation to ICME-15</a:t>
            </a:r>
          </a:p>
        </p:txBody>
      </p:sp>
      <p:sp>
        <p:nvSpPr>
          <p:cNvPr name="Freeform 15" id="15"/>
          <p:cNvSpPr/>
          <p:nvPr/>
        </p:nvSpPr>
        <p:spPr>
          <a:xfrm flipH="false" flipV="false" rot="0">
            <a:off x="953763" y="952851"/>
            <a:ext cx="1447228" cy="1323485"/>
          </a:xfrm>
          <a:custGeom>
            <a:avLst/>
            <a:gdLst/>
            <a:ahLst/>
            <a:cxnLst/>
            <a:rect r="r" b="b" t="t" l="l"/>
            <a:pathLst>
              <a:path h="1323485" w="1447228">
                <a:moveTo>
                  <a:pt x="0" y="0"/>
                </a:moveTo>
                <a:lnTo>
                  <a:pt x="1447228" y="0"/>
                </a:lnTo>
                <a:lnTo>
                  <a:pt x="1447228" y="1323486"/>
                </a:lnTo>
                <a:lnTo>
                  <a:pt x="0" y="1323486"/>
                </a:lnTo>
                <a:lnTo>
                  <a:pt x="0" y="0"/>
                </a:lnTo>
                <a:close/>
              </a:path>
            </a:pathLst>
          </a:custGeom>
          <a:blipFill>
            <a:blip r:embed="rId7"/>
            <a:stretch>
              <a:fillRect l="0" t="0" r="-266764" b="0"/>
            </a:stretch>
          </a:blipFill>
        </p:spPr>
      </p:sp>
      <p:sp>
        <p:nvSpPr>
          <p:cNvPr name="TextBox 16" id="16"/>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Freeform 17" id="17"/>
          <p:cNvSpPr/>
          <p:nvPr/>
        </p:nvSpPr>
        <p:spPr>
          <a:xfrm flipH="false" flipV="false" rot="-2519557">
            <a:off x="5175812" y="9327049"/>
            <a:ext cx="2230099" cy="2078836"/>
          </a:xfrm>
          <a:custGeom>
            <a:avLst/>
            <a:gdLst/>
            <a:ahLst/>
            <a:cxnLst/>
            <a:rect r="r" b="b" t="t" l="l"/>
            <a:pathLst>
              <a:path h="2078836" w="2230099">
                <a:moveTo>
                  <a:pt x="0" y="0"/>
                </a:moveTo>
                <a:lnTo>
                  <a:pt x="2230099" y="0"/>
                </a:lnTo>
                <a:lnTo>
                  <a:pt x="2230099" y="2078836"/>
                </a:lnTo>
                <a:lnTo>
                  <a:pt x="0" y="2078836"/>
                </a:lnTo>
                <a:lnTo>
                  <a:pt x="0" y="0"/>
                </a:lnTo>
                <a:close/>
              </a:path>
            </a:pathLst>
          </a:custGeom>
          <a:blipFill>
            <a:blip r:embed="rId8"/>
            <a:stretch>
              <a:fillRect l="0" t="-174560" r="-534556"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345" y="9333753"/>
            <a:ext cx="20023241" cy="3159817"/>
            <a:chOff x="0" y="0"/>
            <a:chExt cx="5273611" cy="832215"/>
          </a:xfrm>
        </p:grpSpPr>
        <p:sp>
          <p:nvSpPr>
            <p:cNvPr name="Freeform 3" id="3"/>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953763" y="9514728"/>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TextBox 6" id="6"/>
          <p:cNvSpPr txBox="true"/>
          <p:nvPr/>
        </p:nvSpPr>
        <p:spPr>
          <a:xfrm rot="0">
            <a:off x="953763" y="2860057"/>
            <a:ext cx="9656914" cy="972185"/>
          </a:xfrm>
          <a:prstGeom prst="rect">
            <a:avLst/>
          </a:prstGeom>
        </p:spPr>
        <p:txBody>
          <a:bodyPr anchor="t" rtlCol="false" tIns="0" lIns="0" bIns="0" rIns="0">
            <a:spAutoFit/>
          </a:bodyPr>
          <a:lstStyle/>
          <a:p>
            <a:pPr>
              <a:lnSpc>
                <a:spcPts val="7839"/>
              </a:lnSpc>
            </a:pPr>
            <a:r>
              <a:rPr lang="en-US" sz="5599">
                <a:solidFill>
                  <a:srgbClr val="00A99D"/>
                </a:solidFill>
                <a:latin typeface="Roboto Condensed Bold"/>
              </a:rPr>
              <a:t>How will you be counted?</a:t>
            </a:r>
          </a:p>
        </p:txBody>
      </p:sp>
      <p:sp>
        <p:nvSpPr>
          <p:cNvPr name="Freeform 7" id="7"/>
          <p:cNvSpPr/>
          <p:nvPr/>
        </p:nvSpPr>
        <p:spPr>
          <a:xfrm flipH="false" flipV="false" rot="0">
            <a:off x="953763" y="948616"/>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2"/>
            <a:stretch>
              <a:fillRect l="0" t="0" r="-266764" b="0"/>
            </a:stretch>
          </a:blipFill>
        </p:spPr>
      </p:sp>
      <p:grpSp>
        <p:nvGrpSpPr>
          <p:cNvPr name="Group 8" id="8"/>
          <p:cNvGrpSpPr/>
          <p:nvPr/>
        </p:nvGrpSpPr>
        <p:grpSpPr>
          <a:xfrm rot="0">
            <a:off x="11429047" y="-19871"/>
            <a:ext cx="6858953" cy="10287000"/>
            <a:chOff x="0" y="0"/>
            <a:chExt cx="9145271" cy="13716000"/>
          </a:xfrm>
        </p:grpSpPr>
        <p:pic>
          <p:nvPicPr>
            <p:cNvPr name="Picture 9" id="9"/>
            <p:cNvPicPr>
              <a:picLocks noChangeAspect="true"/>
            </p:cNvPicPr>
            <p:nvPr/>
          </p:nvPicPr>
          <p:blipFill>
            <a:blip r:embed="rId3"/>
            <a:srcRect l="29337" t="20930" r="18430" b="26877"/>
            <a:stretch>
              <a:fillRect/>
            </a:stretch>
          </p:blipFill>
          <p:spPr>
            <a:xfrm flipH="false" flipV="false">
              <a:off x="0" y="0"/>
              <a:ext cx="9145271" cy="13716000"/>
            </a:xfrm>
            <a:prstGeom prst="rect">
              <a:avLst/>
            </a:prstGeom>
          </p:spPr>
        </p:pic>
      </p:grpSp>
      <p:sp>
        <p:nvSpPr>
          <p:cNvPr name="TextBox 10" id="10"/>
          <p:cNvSpPr txBox="true"/>
          <p:nvPr/>
        </p:nvSpPr>
        <p:spPr>
          <a:xfrm rot="0">
            <a:off x="1501833" y="4283991"/>
            <a:ext cx="8977523" cy="764667"/>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Bold"/>
              </a:rPr>
              <a:t>Promote </a:t>
            </a:r>
            <a:r>
              <a:rPr lang="en-US" sz="1800">
                <a:solidFill>
                  <a:srgbClr val="000000"/>
                </a:solidFill>
                <a:latin typeface="Roboto Condensed"/>
              </a:rPr>
              <a:t>ICME-15 in your networks, and share ICME-15 posters and flyers in your staff room and common areas</a:t>
            </a:r>
          </a:p>
        </p:txBody>
      </p:sp>
      <p:sp>
        <p:nvSpPr>
          <p:cNvPr name="TextBox 11" id="11"/>
          <p:cNvSpPr txBox="true"/>
          <p:nvPr/>
        </p:nvSpPr>
        <p:spPr>
          <a:xfrm rot="0">
            <a:off x="1493973" y="5277258"/>
            <a:ext cx="8985384" cy="374142"/>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Bold"/>
              </a:rPr>
              <a:t>Submit </a:t>
            </a:r>
            <a:r>
              <a:rPr lang="en-US" sz="1800">
                <a:solidFill>
                  <a:srgbClr val="000000"/>
                </a:solidFill>
                <a:latin typeface="Roboto Condensed"/>
              </a:rPr>
              <a:t>a proposal to run a Workshop or a Discussion Group before December 31 2023</a:t>
            </a:r>
          </a:p>
        </p:txBody>
      </p:sp>
      <p:sp>
        <p:nvSpPr>
          <p:cNvPr name="TextBox 12" id="12"/>
          <p:cNvSpPr txBox="true"/>
          <p:nvPr/>
        </p:nvSpPr>
        <p:spPr>
          <a:xfrm rot="0">
            <a:off x="1524691" y="5880000"/>
            <a:ext cx="8977523" cy="764667"/>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Bold"/>
              </a:rPr>
              <a:t>Encourage </a:t>
            </a:r>
            <a:r>
              <a:rPr lang="en-US" sz="1800">
                <a:solidFill>
                  <a:srgbClr val="000000"/>
                </a:solidFill>
                <a:latin typeface="Roboto Condensed"/>
              </a:rPr>
              <a:t>colleagues to submit proposals to ensure the good work of your organisation or school is showcased at ICME-15</a:t>
            </a:r>
          </a:p>
        </p:txBody>
      </p:sp>
      <p:sp>
        <p:nvSpPr>
          <p:cNvPr name="TextBox 13" id="13"/>
          <p:cNvSpPr txBox="true"/>
          <p:nvPr/>
        </p:nvSpPr>
        <p:spPr>
          <a:xfrm rot="0">
            <a:off x="1501833" y="6747561"/>
            <a:ext cx="9000381" cy="764667"/>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Bold"/>
              </a:rPr>
              <a:t>Volunteer</a:t>
            </a:r>
            <a:r>
              <a:rPr lang="en-US" sz="1800">
                <a:solidFill>
                  <a:srgbClr val="000000"/>
                </a:solidFill>
                <a:latin typeface="Roboto Condensed Bold"/>
              </a:rPr>
              <a:t> </a:t>
            </a:r>
            <a:r>
              <a:rPr lang="en-US" sz="1800">
                <a:solidFill>
                  <a:srgbClr val="000000"/>
                </a:solidFill>
                <a:latin typeface="Roboto Condensed"/>
              </a:rPr>
              <a:t>to assist the ICME-15 Local Organising Committee with Congress preparations, or during the event itself</a:t>
            </a:r>
          </a:p>
        </p:txBody>
      </p:sp>
      <p:sp>
        <p:nvSpPr>
          <p:cNvPr name="Freeform 14" id="14"/>
          <p:cNvSpPr/>
          <p:nvPr/>
        </p:nvSpPr>
        <p:spPr>
          <a:xfrm flipH="false" flipV="false" rot="0">
            <a:off x="953763" y="4446252"/>
            <a:ext cx="143914" cy="143914"/>
          </a:xfrm>
          <a:custGeom>
            <a:avLst/>
            <a:gdLst/>
            <a:ahLst/>
            <a:cxnLst/>
            <a:rect r="r" b="b" t="t" l="l"/>
            <a:pathLst>
              <a:path h="143914" w="143914">
                <a:moveTo>
                  <a:pt x="0" y="0"/>
                </a:moveTo>
                <a:lnTo>
                  <a:pt x="143914" y="0"/>
                </a:lnTo>
                <a:lnTo>
                  <a:pt x="143914" y="143914"/>
                </a:lnTo>
                <a:lnTo>
                  <a:pt x="0" y="1439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953763" y="5439183"/>
            <a:ext cx="143914" cy="143914"/>
          </a:xfrm>
          <a:custGeom>
            <a:avLst/>
            <a:gdLst/>
            <a:ahLst/>
            <a:cxnLst/>
            <a:rect r="r" b="b" t="t" l="l"/>
            <a:pathLst>
              <a:path h="143914" w="143914">
                <a:moveTo>
                  <a:pt x="0" y="0"/>
                </a:moveTo>
                <a:lnTo>
                  <a:pt x="143914" y="0"/>
                </a:lnTo>
                <a:lnTo>
                  <a:pt x="143914" y="143915"/>
                </a:lnTo>
                <a:lnTo>
                  <a:pt x="0" y="143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953763" y="6045477"/>
            <a:ext cx="143914" cy="143914"/>
          </a:xfrm>
          <a:custGeom>
            <a:avLst/>
            <a:gdLst/>
            <a:ahLst/>
            <a:cxnLst/>
            <a:rect r="r" b="b" t="t" l="l"/>
            <a:pathLst>
              <a:path h="143914" w="143914">
                <a:moveTo>
                  <a:pt x="0" y="0"/>
                </a:moveTo>
                <a:lnTo>
                  <a:pt x="143914" y="0"/>
                </a:lnTo>
                <a:lnTo>
                  <a:pt x="143914" y="143915"/>
                </a:lnTo>
                <a:lnTo>
                  <a:pt x="0" y="143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953763" y="6909582"/>
            <a:ext cx="143914" cy="143914"/>
          </a:xfrm>
          <a:custGeom>
            <a:avLst/>
            <a:gdLst/>
            <a:ahLst/>
            <a:cxnLst/>
            <a:rect r="r" b="b" t="t" l="l"/>
            <a:pathLst>
              <a:path h="143914" w="143914">
                <a:moveTo>
                  <a:pt x="0" y="0"/>
                </a:moveTo>
                <a:lnTo>
                  <a:pt x="143914" y="0"/>
                </a:lnTo>
                <a:lnTo>
                  <a:pt x="143914" y="143915"/>
                </a:lnTo>
                <a:lnTo>
                  <a:pt x="0" y="143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953763" y="7784505"/>
            <a:ext cx="143914" cy="143914"/>
          </a:xfrm>
          <a:custGeom>
            <a:avLst/>
            <a:gdLst/>
            <a:ahLst/>
            <a:cxnLst/>
            <a:rect r="r" b="b" t="t" l="l"/>
            <a:pathLst>
              <a:path h="143914" w="143914">
                <a:moveTo>
                  <a:pt x="0" y="0"/>
                </a:moveTo>
                <a:lnTo>
                  <a:pt x="143914" y="0"/>
                </a:lnTo>
                <a:lnTo>
                  <a:pt x="143914" y="143914"/>
                </a:lnTo>
                <a:lnTo>
                  <a:pt x="0" y="1439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9" id="19"/>
          <p:cNvSpPr txBox="true"/>
          <p:nvPr/>
        </p:nvSpPr>
        <p:spPr>
          <a:xfrm rot="0">
            <a:off x="1501833" y="7617003"/>
            <a:ext cx="8977523" cy="374142"/>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Bold"/>
              </a:rPr>
              <a:t>Register </a:t>
            </a:r>
            <a:r>
              <a:rPr lang="en-US" sz="1800">
                <a:solidFill>
                  <a:srgbClr val="000000"/>
                </a:solidFill>
                <a:latin typeface="Roboto Condensed"/>
              </a:rPr>
              <a:t>for the Congress before 31 March 2024 and take advantage of early bird pricing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A99D"/>
        </a:solidFill>
      </p:bgPr>
    </p:bg>
    <p:spTree>
      <p:nvGrpSpPr>
        <p:cNvPr id="1" name=""/>
        <p:cNvGrpSpPr/>
        <p:nvPr/>
      </p:nvGrpSpPr>
      <p:grpSpPr>
        <a:xfrm>
          <a:off x="0" y="0"/>
          <a:ext cx="0" cy="0"/>
          <a:chOff x="0" y="0"/>
          <a:chExt cx="0" cy="0"/>
        </a:xfrm>
      </p:grpSpPr>
      <p:sp>
        <p:nvSpPr>
          <p:cNvPr name="Freeform 2" id="2"/>
          <p:cNvSpPr/>
          <p:nvPr/>
        </p:nvSpPr>
        <p:spPr>
          <a:xfrm flipH="false" flipV="false" rot="0">
            <a:off x="16166371" y="-172619"/>
            <a:ext cx="2551464" cy="2602211"/>
          </a:xfrm>
          <a:custGeom>
            <a:avLst/>
            <a:gdLst/>
            <a:ahLst/>
            <a:cxnLst/>
            <a:rect r="r" b="b" t="t" l="l"/>
            <a:pathLst>
              <a:path h="2602211" w="2551464">
                <a:moveTo>
                  <a:pt x="0" y="0"/>
                </a:moveTo>
                <a:lnTo>
                  <a:pt x="2551464" y="0"/>
                </a:lnTo>
                <a:lnTo>
                  <a:pt x="2551464" y="2602212"/>
                </a:lnTo>
                <a:lnTo>
                  <a:pt x="0" y="2602212"/>
                </a:lnTo>
                <a:lnTo>
                  <a:pt x="0" y="0"/>
                </a:lnTo>
                <a:close/>
              </a:path>
            </a:pathLst>
          </a:custGeom>
          <a:blipFill>
            <a:blip r:embed="rId2"/>
            <a:stretch>
              <a:fillRect l="0" t="0" r="0" b="0"/>
            </a:stretch>
          </a:blipFill>
          <a:ln cap="sq">
            <a:noFill/>
            <a:prstDash val="solid"/>
            <a:miter/>
          </a:ln>
        </p:spPr>
      </p:sp>
      <p:grpSp>
        <p:nvGrpSpPr>
          <p:cNvPr name="Group 3" id="3"/>
          <p:cNvGrpSpPr/>
          <p:nvPr/>
        </p:nvGrpSpPr>
        <p:grpSpPr>
          <a:xfrm rot="0">
            <a:off x="11624078" y="952851"/>
            <a:ext cx="5711422" cy="7429557"/>
            <a:chOff x="0" y="0"/>
            <a:chExt cx="1504243" cy="1956756"/>
          </a:xfrm>
        </p:grpSpPr>
        <p:sp>
          <p:nvSpPr>
            <p:cNvPr name="Freeform 4" id="4"/>
            <p:cNvSpPr/>
            <p:nvPr/>
          </p:nvSpPr>
          <p:spPr>
            <a:xfrm flipH="false" flipV="false" rot="0">
              <a:off x="0" y="0"/>
              <a:ext cx="1504243" cy="1956756"/>
            </a:xfrm>
            <a:custGeom>
              <a:avLst/>
              <a:gdLst/>
              <a:ahLst/>
              <a:cxnLst/>
              <a:rect r="r" b="b" t="t" l="l"/>
              <a:pathLst>
                <a:path h="1956756" w="1504243">
                  <a:moveTo>
                    <a:pt x="0" y="0"/>
                  </a:moveTo>
                  <a:lnTo>
                    <a:pt x="1504243" y="0"/>
                  </a:lnTo>
                  <a:lnTo>
                    <a:pt x="1504243" y="1956756"/>
                  </a:lnTo>
                  <a:lnTo>
                    <a:pt x="0" y="1956756"/>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2700479" y="9006078"/>
            <a:ext cx="3597877" cy="3773483"/>
          </a:xfrm>
          <a:custGeom>
            <a:avLst/>
            <a:gdLst/>
            <a:ahLst/>
            <a:cxnLst/>
            <a:rect r="r" b="b" t="t" l="l"/>
            <a:pathLst>
              <a:path h="3773483" w="3597877">
                <a:moveTo>
                  <a:pt x="0" y="0"/>
                </a:moveTo>
                <a:lnTo>
                  <a:pt x="3597877" y="0"/>
                </a:lnTo>
                <a:lnTo>
                  <a:pt x="3597877" y="3773483"/>
                </a:lnTo>
                <a:lnTo>
                  <a:pt x="0" y="3773483"/>
                </a:lnTo>
                <a:lnTo>
                  <a:pt x="0" y="0"/>
                </a:lnTo>
                <a:close/>
              </a:path>
            </a:pathLst>
          </a:custGeom>
          <a:blipFill>
            <a:blip r:embed="rId3"/>
            <a:stretch>
              <a:fillRect l="0" t="0" r="0" b="0"/>
            </a:stretch>
          </a:blipFill>
        </p:spPr>
      </p:sp>
      <p:sp>
        <p:nvSpPr>
          <p:cNvPr name="Freeform 7" id="7"/>
          <p:cNvSpPr/>
          <p:nvPr/>
        </p:nvSpPr>
        <p:spPr>
          <a:xfrm flipH="false" flipV="false" rot="0">
            <a:off x="927652" y="2962929"/>
            <a:ext cx="1447228" cy="1323485"/>
          </a:xfrm>
          <a:custGeom>
            <a:avLst/>
            <a:gdLst/>
            <a:ahLst/>
            <a:cxnLst/>
            <a:rect r="r" b="b" t="t" l="l"/>
            <a:pathLst>
              <a:path h="1323485" w="1447228">
                <a:moveTo>
                  <a:pt x="0" y="0"/>
                </a:moveTo>
                <a:lnTo>
                  <a:pt x="1447228" y="0"/>
                </a:lnTo>
                <a:lnTo>
                  <a:pt x="1447228" y="1323486"/>
                </a:lnTo>
                <a:lnTo>
                  <a:pt x="0" y="1323486"/>
                </a:lnTo>
                <a:lnTo>
                  <a:pt x="0" y="0"/>
                </a:lnTo>
                <a:close/>
              </a:path>
            </a:pathLst>
          </a:custGeom>
          <a:blipFill>
            <a:blip r:embed="rId4"/>
            <a:stretch>
              <a:fillRect l="0" t="0" r="-266764" b="0"/>
            </a:stretch>
          </a:blipFill>
        </p:spPr>
      </p:sp>
      <p:sp>
        <p:nvSpPr>
          <p:cNvPr name="TextBox 8" id="8"/>
          <p:cNvSpPr txBox="true"/>
          <p:nvPr/>
        </p:nvSpPr>
        <p:spPr>
          <a:xfrm rot="0">
            <a:off x="953763" y="4903388"/>
            <a:ext cx="3545655" cy="1962785"/>
          </a:xfrm>
          <a:prstGeom prst="rect">
            <a:avLst/>
          </a:prstGeom>
        </p:spPr>
        <p:txBody>
          <a:bodyPr anchor="t" rtlCol="false" tIns="0" lIns="0" bIns="0" rIns="0">
            <a:spAutoFit/>
          </a:bodyPr>
          <a:lstStyle/>
          <a:p>
            <a:pPr algn="l" marL="0" indent="0" lvl="0">
              <a:lnSpc>
                <a:spcPts val="7839"/>
              </a:lnSpc>
              <a:spcBef>
                <a:spcPct val="0"/>
              </a:spcBef>
            </a:pPr>
            <a:r>
              <a:rPr lang="en-US" sz="5599">
                <a:solidFill>
                  <a:srgbClr val="FFFFFF"/>
                </a:solidFill>
                <a:latin typeface="Roboto Condensed Bold"/>
              </a:rPr>
              <a:t>Contact information</a:t>
            </a:r>
          </a:p>
        </p:txBody>
      </p:sp>
      <p:sp>
        <p:nvSpPr>
          <p:cNvPr name="TextBox 9" id="9"/>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grpSp>
        <p:nvGrpSpPr>
          <p:cNvPr name="Group 10" id="10"/>
          <p:cNvGrpSpPr/>
          <p:nvPr/>
        </p:nvGrpSpPr>
        <p:grpSpPr>
          <a:xfrm rot="0">
            <a:off x="5439393" y="950916"/>
            <a:ext cx="5711422" cy="7429557"/>
            <a:chOff x="0" y="0"/>
            <a:chExt cx="1504243" cy="1956756"/>
          </a:xfrm>
        </p:grpSpPr>
        <p:sp>
          <p:nvSpPr>
            <p:cNvPr name="Freeform 11" id="11"/>
            <p:cNvSpPr/>
            <p:nvPr/>
          </p:nvSpPr>
          <p:spPr>
            <a:xfrm flipH="false" flipV="false" rot="0">
              <a:off x="0" y="0"/>
              <a:ext cx="1504243" cy="1956756"/>
            </a:xfrm>
            <a:custGeom>
              <a:avLst/>
              <a:gdLst/>
              <a:ahLst/>
              <a:cxnLst/>
              <a:rect r="r" b="b" t="t" l="l"/>
              <a:pathLst>
                <a:path h="1956756" w="1504243">
                  <a:moveTo>
                    <a:pt x="0" y="0"/>
                  </a:moveTo>
                  <a:lnTo>
                    <a:pt x="1504243" y="0"/>
                  </a:lnTo>
                  <a:lnTo>
                    <a:pt x="1504243" y="1956756"/>
                  </a:lnTo>
                  <a:lnTo>
                    <a:pt x="0" y="1956756"/>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5982858" y="7232622"/>
            <a:ext cx="1182691" cy="341076"/>
            <a:chOff x="0" y="0"/>
            <a:chExt cx="1576922" cy="454768"/>
          </a:xfrm>
        </p:grpSpPr>
        <p:sp>
          <p:nvSpPr>
            <p:cNvPr name="Freeform 14" id="14"/>
            <p:cNvSpPr/>
            <p:nvPr/>
          </p:nvSpPr>
          <p:spPr>
            <a:xfrm flipH="false" flipV="false" rot="0">
              <a:off x="0" y="0"/>
              <a:ext cx="682578" cy="454768"/>
            </a:xfrm>
            <a:custGeom>
              <a:avLst/>
              <a:gdLst/>
              <a:ahLst/>
              <a:cxnLst/>
              <a:rect r="r" b="b" t="t" l="l"/>
              <a:pathLst>
                <a:path h="454768" w="682578">
                  <a:moveTo>
                    <a:pt x="0" y="0"/>
                  </a:moveTo>
                  <a:lnTo>
                    <a:pt x="682578" y="0"/>
                  </a:lnTo>
                  <a:lnTo>
                    <a:pt x="682578" y="454768"/>
                  </a:lnTo>
                  <a:lnTo>
                    <a:pt x="0" y="454768"/>
                  </a:lnTo>
                  <a:lnTo>
                    <a:pt x="0" y="0"/>
                  </a:lnTo>
                  <a:close/>
                </a:path>
              </a:pathLst>
            </a:custGeom>
            <a:blipFill>
              <a:blip r:embed="rId5"/>
              <a:stretch>
                <a:fillRect l="0" t="0" r="0" b="0"/>
              </a:stretch>
            </a:blipFill>
          </p:spPr>
        </p:sp>
        <p:sp>
          <p:nvSpPr>
            <p:cNvPr name="Freeform 15" id="15"/>
            <p:cNvSpPr/>
            <p:nvPr/>
          </p:nvSpPr>
          <p:spPr>
            <a:xfrm flipH="false" flipV="false" rot="0">
              <a:off x="901942" y="0"/>
              <a:ext cx="674980" cy="454768"/>
            </a:xfrm>
            <a:custGeom>
              <a:avLst/>
              <a:gdLst/>
              <a:ahLst/>
              <a:cxnLst/>
              <a:rect r="r" b="b" t="t" l="l"/>
              <a:pathLst>
                <a:path h="454768" w="674980">
                  <a:moveTo>
                    <a:pt x="0" y="0"/>
                  </a:moveTo>
                  <a:lnTo>
                    <a:pt x="674980" y="0"/>
                  </a:lnTo>
                  <a:lnTo>
                    <a:pt x="674980" y="454768"/>
                  </a:lnTo>
                  <a:lnTo>
                    <a:pt x="0" y="454768"/>
                  </a:lnTo>
                  <a:lnTo>
                    <a:pt x="0" y="0"/>
                  </a:lnTo>
                  <a:close/>
                </a:path>
              </a:pathLst>
            </a:custGeom>
            <a:blipFill>
              <a:blip r:embed="rId6"/>
              <a:stretch>
                <a:fillRect l="0" t="0" r="0" b="0"/>
              </a:stretch>
            </a:blipFill>
          </p:spPr>
        </p:sp>
      </p:grpSp>
      <p:sp>
        <p:nvSpPr>
          <p:cNvPr name="TextBox 16" id="16"/>
          <p:cNvSpPr txBox="true"/>
          <p:nvPr/>
        </p:nvSpPr>
        <p:spPr>
          <a:xfrm rot="0">
            <a:off x="5982858" y="5826111"/>
            <a:ext cx="4640169" cy="944880"/>
          </a:xfrm>
          <a:prstGeom prst="rect">
            <a:avLst/>
          </a:prstGeom>
        </p:spPr>
        <p:txBody>
          <a:bodyPr anchor="t" rtlCol="false" tIns="0" lIns="0" bIns="0" rIns="0">
            <a:spAutoFit/>
          </a:bodyPr>
          <a:lstStyle/>
          <a:p>
            <a:pPr>
              <a:lnSpc>
                <a:spcPts val="2520"/>
              </a:lnSpc>
              <a:spcBef>
                <a:spcPct val="0"/>
              </a:spcBef>
            </a:pPr>
            <a:r>
              <a:rPr lang="en-US" sz="1800">
                <a:solidFill>
                  <a:srgbClr val="000000"/>
                </a:solidFill>
                <a:latin typeface="Roboto Condensed"/>
              </a:rPr>
              <a:t>We acknowledge the Traditional Owners of the lands and waters throughout Australia, and pay respect to the Elders past, present and emerging</a:t>
            </a:r>
          </a:p>
        </p:txBody>
      </p:sp>
      <p:sp>
        <p:nvSpPr>
          <p:cNvPr name="TextBox 17" id="17"/>
          <p:cNvSpPr txBox="true"/>
          <p:nvPr/>
        </p:nvSpPr>
        <p:spPr>
          <a:xfrm rot="0">
            <a:off x="5982858" y="5095875"/>
            <a:ext cx="2868394" cy="316230"/>
          </a:xfrm>
          <a:prstGeom prst="rect">
            <a:avLst/>
          </a:prstGeom>
        </p:spPr>
        <p:txBody>
          <a:bodyPr anchor="t" rtlCol="false" tIns="0" lIns="0" bIns="0" rIns="0">
            <a:spAutoFit/>
          </a:bodyPr>
          <a:lstStyle/>
          <a:p>
            <a:pPr algn="just">
              <a:lnSpc>
                <a:spcPts val="2520"/>
              </a:lnSpc>
            </a:pPr>
            <a:r>
              <a:rPr lang="en-US" sz="1800">
                <a:solidFill>
                  <a:srgbClr val="00A99D"/>
                </a:solidFill>
                <a:latin typeface="Roboto Condensed Bold"/>
              </a:rPr>
              <a:t>Acknowledgement of Country</a:t>
            </a:r>
          </a:p>
        </p:txBody>
      </p:sp>
      <p:grpSp>
        <p:nvGrpSpPr>
          <p:cNvPr name="Group 18" id="18"/>
          <p:cNvGrpSpPr/>
          <p:nvPr/>
        </p:nvGrpSpPr>
        <p:grpSpPr>
          <a:xfrm rot="0">
            <a:off x="13066803" y="1437118"/>
            <a:ext cx="2829139" cy="1634415"/>
            <a:chOff x="0" y="0"/>
            <a:chExt cx="3772185" cy="2179220"/>
          </a:xfrm>
        </p:grpSpPr>
        <p:sp>
          <p:nvSpPr>
            <p:cNvPr name="Freeform 19" id="19"/>
            <p:cNvSpPr/>
            <p:nvPr/>
          </p:nvSpPr>
          <p:spPr>
            <a:xfrm flipH="false" flipV="false" rot="0">
              <a:off x="0" y="688403"/>
              <a:ext cx="1428022" cy="1490817"/>
            </a:xfrm>
            <a:custGeom>
              <a:avLst/>
              <a:gdLst/>
              <a:ahLst/>
              <a:cxnLst/>
              <a:rect r="r" b="b" t="t" l="l"/>
              <a:pathLst>
                <a:path h="1490817" w="1428022">
                  <a:moveTo>
                    <a:pt x="0" y="0"/>
                  </a:moveTo>
                  <a:lnTo>
                    <a:pt x="1428022" y="0"/>
                  </a:lnTo>
                  <a:lnTo>
                    <a:pt x="1428022" y="1490817"/>
                  </a:lnTo>
                  <a:lnTo>
                    <a:pt x="0" y="1490817"/>
                  </a:lnTo>
                  <a:lnTo>
                    <a:pt x="0" y="0"/>
                  </a:lnTo>
                  <a:close/>
                </a:path>
              </a:pathLst>
            </a:custGeom>
            <a:blipFill>
              <a:blip r:embed="rId7"/>
              <a:stretch>
                <a:fillRect l="0" t="0" r="0" b="0"/>
              </a:stretch>
            </a:blipFill>
          </p:spPr>
        </p:sp>
        <p:sp>
          <p:nvSpPr>
            <p:cNvPr name="Freeform 20" id="20"/>
            <p:cNvSpPr/>
            <p:nvPr/>
          </p:nvSpPr>
          <p:spPr>
            <a:xfrm flipH="false" flipV="false" rot="0">
              <a:off x="2290925" y="688403"/>
              <a:ext cx="1481261" cy="1490817"/>
            </a:xfrm>
            <a:custGeom>
              <a:avLst/>
              <a:gdLst/>
              <a:ahLst/>
              <a:cxnLst/>
              <a:rect r="r" b="b" t="t" l="l"/>
              <a:pathLst>
                <a:path h="1490817" w="1481261">
                  <a:moveTo>
                    <a:pt x="0" y="0"/>
                  </a:moveTo>
                  <a:lnTo>
                    <a:pt x="1481260" y="0"/>
                  </a:lnTo>
                  <a:lnTo>
                    <a:pt x="1481260" y="1490817"/>
                  </a:lnTo>
                  <a:lnTo>
                    <a:pt x="0" y="1490817"/>
                  </a:lnTo>
                  <a:lnTo>
                    <a:pt x="0" y="0"/>
                  </a:lnTo>
                  <a:close/>
                </a:path>
              </a:pathLst>
            </a:custGeom>
            <a:blipFill>
              <a:blip r:embed="rId8"/>
              <a:stretch>
                <a:fillRect l="-23163" t="-23400" r="-24023" b="-22842"/>
              </a:stretch>
            </a:blipFill>
          </p:spPr>
        </p:sp>
        <p:sp>
          <p:nvSpPr>
            <p:cNvPr name="AutoShape 21" id="21"/>
            <p:cNvSpPr/>
            <p:nvPr/>
          </p:nvSpPr>
          <p:spPr>
            <a:xfrm>
              <a:off x="0" y="158763"/>
              <a:ext cx="3772185" cy="0"/>
            </a:xfrm>
            <a:prstGeom prst="line">
              <a:avLst/>
            </a:prstGeom>
            <a:ln cap="flat" w="34690">
              <a:solidFill>
                <a:srgbClr val="C1282D"/>
              </a:solidFill>
              <a:prstDash val="solid"/>
              <a:headEnd type="none" len="sm" w="sm"/>
              <a:tailEnd type="none" len="sm" w="sm"/>
            </a:ln>
          </p:spPr>
        </p:sp>
        <p:sp>
          <p:nvSpPr>
            <p:cNvPr name="TextBox 22" id="22"/>
            <p:cNvSpPr txBox="true"/>
            <p:nvPr/>
          </p:nvSpPr>
          <p:spPr>
            <a:xfrm rot="0">
              <a:off x="1134827" y="-38100"/>
              <a:ext cx="1502531" cy="407605"/>
            </a:xfrm>
            <a:prstGeom prst="rect">
              <a:avLst/>
            </a:prstGeom>
          </p:spPr>
          <p:txBody>
            <a:bodyPr anchor="t" rtlCol="false" tIns="0" lIns="0" bIns="0" rIns="0">
              <a:spAutoFit/>
            </a:bodyPr>
            <a:lstStyle/>
            <a:p>
              <a:pPr algn="ctr">
                <a:lnSpc>
                  <a:spcPts val="2575"/>
                </a:lnSpc>
              </a:pPr>
              <a:r>
                <a:rPr lang="en-US" sz="1839">
                  <a:solidFill>
                    <a:srgbClr val="000000"/>
                  </a:solidFill>
                  <a:latin typeface="Roboto Condensed"/>
                </a:rPr>
                <a:t>Hosted by</a:t>
              </a:r>
            </a:p>
          </p:txBody>
        </p:sp>
      </p:grpSp>
      <p:grpSp>
        <p:nvGrpSpPr>
          <p:cNvPr name="Group 23" id="23"/>
          <p:cNvGrpSpPr/>
          <p:nvPr/>
        </p:nvGrpSpPr>
        <p:grpSpPr>
          <a:xfrm rot="0">
            <a:off x="12191300" y="3850862"/>
            <a:ext cx="4580145" cy="1640922"/>
            <a:chOff x="0" y="0"/>
            <a:chExt cx="6106860" cy="2187896"/>
          </a:xfrm>
        </p:grpSpPr>
        <p:sp>
          <p:nvSpPr>
            <p:cNvPr name="Freeform 24" id="24"/>
            <p:cNvSpPr/>
            <p:nvPr/>
          </p:nvSpPr>
          <p:spPr>
            <a:xfrm flipH="false" flipV="false" rot="0">
              <a:off x="0" y="664494"/>
              <a:ext cx="1523402" cy="1523402"/>
            </a:xfrm>
            <a:custGeom>
              <a:avLst/>
              <a:gdLst/>
              <a:ahLst/>
              <a:cxnLst/>
              <a:rect r="r" b="b" t="t" l="l"/>
              <a:pathLst>
                <a:path h="1523402" w="1523402">
                  <a:moveTo>
                    <a:pt x="0" y="0"/>
                  </a:moveTo>
                  <a:lnTo>
                    <a:pt x="1523402" y="0"/>
                  </a:lnTo>
                  <a:lnTo>
                    <a:pt x="1523402" y="1523402"/>
                  </a:lnTo>
                  <a:lnTo>
                    <a:pt x="0" y="1523402"/>
                  </a:lnTo>
                  <a:lnTo>
                    <a:pt x="0" y="0"/>
                  </a:lnTo>
                  <a:close/>
                </a:path>
              </a:pathLst>
            </a:custGeom>
            <a:blipFill>
              <a:blip r:embed="rId9"/>
              <a:stretch>
                <a:fillRect l="0" t="0" r="0" b="0"/>
              </a:stretch>
            </a:blipFill>
          </p:spPr>
        </p:sp>
        <p:sp>
          <p:nvSpPr>
            <p:cNvPr name="Freeform 25" id="25"/>
            <p:cNvSpPr/>
            <p:nvPr/>
          </p:nvSpPr>
          <p:spPr>
            <a:xfrm flipH="false" flipV="false" rot="0">
              <a:off x="4583458" y="664494"/>
              <a:ext cx="1523402" cy="1523402"/>
            </a:xfrm>
            <a:custGeom>
              <a:avLst/>
              <a:gdLst/>
              <a:ahLst/>
              <a:cxnLst/>
              <a:rect r="r" b="b" t="t" l="l"/>
              <a:pathLst>
                <a:path h="1523402" w="1523402">
                  <a:moveTo>
                    <a:pt x="0" y="0"/>
                  </a:moveTo>
                  <a:lnTo>
                    <a:pt x="1523402" y="0"/>
                  </a:lnTo>
                  <a:lnTo>
                    <a:pt x="1523402" y="1523402"/>
                  </a:lnTo>
                  <a:lnTo>
                    <a:pt x="0" y="1523402"/>
                  </a:lnTo>
                  <a:lnTo>
                    <a:pt x="0" y="0"/>
                  </a:lnTo>
                  <a:close/>
                </a:path>
              </a:pathLst>
            </a:custGeom>
            <a:blipFill>
              <a:blip r:embed="rId10"/>
              <a:stretch>
                <a:fillRect l="0" t="0" r="0" b="0"/>
              </a:stretch>
            </a:blipFill>
          </p:spPr>
        </p:sp>
        <p:sp>
          <p:nvSpPr>
            <p:cNvPr name="Freeform 26" id="26"/>
            <p:cNvSpPr/>
            <p:nvPr/>
          </p:nvSpPr>
          <p:spPr>
            <a:xfrm flipH="false" flipV="false" rot="0">
              <a:off x="2291729" y="664494"/>
              <a:ext cx="1523402" cy="1523402"/>
            </a:xfrm>
            <a:custGeom>
              <a:avLst/>
              <a:gdLst/>
              <a:ahLst/>
              <a:cxnLst/>
              <a:rect r="r" b="b" t="t" l="l"/>
              <a:pathLst>
                <a:path h="1523402" w="1523402">
                  <a:moveTo>
                    <a:pt x="0" y="0"/>
                  </a:moveTo>
                  <a:lnTo>
                    <a:pt x="1523402" y="0"/>
                  </a:lnTo>
                  <a:lnTo>
                    <a:pt x="1523402" y="1523402"/>
                  </a:lnTo>
                  <a:lnTo>
                    <a:pt x="0" y="1523402"/>
                  </a:lnTo>
                  <a:lnTo>
                    <a:pt x="0" y="0"/>
                  </a:lnTo>
                  <a:close/>
                </a:path>
              </a:pathLst>
            </a:custGeom>
            <a:blipFill>
              <a:blip r:embed="rId11"/>
              <a:stretch>
                <a:fillRect l="-32359" t="0" r="-34307" b="0"/>
              </a:stretch>
            </a:blipFill>
          </p:spPr>
        </p:sp>
        <p:sp>
          <p:nvSpPr>
            <p:cNvPr name="AutoShape 27" id="27"/>
            <p:cNvSpPr/>
            <p:nvPr/>
          </p:nvSpPr>
          <p:spPr>
            <a:xfrm>
              <a:off x="0" y="159395"/>
              <a:ext cx="6106860" cy="0"/>
            </a:xfrm>
            <a:prstGeom prst="line">
              <a:avLst/>
            </a:prstGeom>
            <a:ln cap="flat" w="34828">
              <a:solidFill>
                <a:srgbClr val="C1282D"/>
              </a:solidFill>
              <a:prstDash val="solid"/>
              <a:headEnd type="none" len="sm" w="sm"/>
              <a:tailEnd type="none" len="sm" w="sm"/>
            </a:ln>
          </p:spPr>
        </p:sp>
        <p:sp>
          <p:nvSpPr>
            <p:cNvPr name="TextBox 28" id="28"/>
            <p:cNvSpPr txBox="true"/>
            <p:nvPr/>
          </p:nvSpPr>
          <p:spPr>
            <a:xfrm rot="0">
              <a:off x="2211723" y="-38100"/>
              <a:ext cx="1783540" cy="398614"/>
            </a:xfrm>
            <a:prstGeom prst="rect">
              <a:avLst/>
            </a:prstGeom>
          </p:spPr>
          <p:txBody>
            <a:bodyPr anchor="t" rtlCol="false" tIns="0" lIns="0" bIns="0" rIns="0">
              <a:spAutoFit/>
            </a:bodyPr>
            <a:lstStyle/>
            <a:p>
              <a:pPr algn="ctr">
                <a:lnSpc>
                  <a:spcPts val="2585"/>
                </a:lnSpc>
              </a:pPr>
              <a:r>
                <a:rPr lang="en-US" sz="1846">
                  <a:solidFill>
                    <a:srgbClr val="000000"/>
                  </a:solidFill>
                  <a:latin typeface="Roboto Condensed"/>
                </a:rPr>
                <a:t>Supporters</a:t>
              </a:r>
            </a:p>
          </p:txBody>
        </p:sp>
      </p:grpSp>
      <p:grpSp>
        <p:nvGrpSpPr>
          <p:cNvPr name="Group 29" id="29"/>
          <p:cNvGrpSpPr/>
          <p:nvPr/>
        </p:nvGrpSpPr>
        <p:grpSpPr>
          <a:xfrm rot="0">
            <a:off x="12102090" y="6271112"/>
            <a:ext cx="4758565" cy="1627029"/>
            <a:chOff x="0" y="0"/>
            <a:chExt cx="6344754" cy="2169372"/>
          </a:xfrm>
        </p:grpSpPr>
        <p:sp>
          <p:nvSpPr>
            <p:cNvPr name="AutoShape 30" id="30"/>
            <p:cNvSpPr/>
            <p:nvPr/>
          </p:nvSpPr>
          <p:spPr>
            <a:xfrm>
              <a:off x="0" y="178731"/>
              <a:ext cx="6344754" cy="0"/>
            </a:xfrm>
            <a:prstGeom prst="line">
              <a:avLst/>
            </a:prstGeom>
            <a:ln cap="flat" w="34533">
              <a:solidFill>
                <a:srgbClr val="C1282D"/>
              </a:solidFill>
              <a:prstDash val="solid"/>
              <a:headEnd type="none" len="sm" w="sm"/>
              <a:tailEnd type="none" len="sm" w="sm"/>
            </a:ln>
          </p:spPr>
        </p:sp>
        <p:sp>
          <p:nvSpPr>
            <p:cNvPr name="TextBox 31" id="31"/>
            <p:cNvSpPr txBox="true"/>
            <p:nvPr/>
          </p:nvSpPr>
          <p:spPr>
            <a:xfrm rot="0">
              <a:off x="1547075" y="-47625"/>
              <a:ext cx="3250603" cy="405087"/>
            </a:xfrm>
            <a:prstGeom prst="rect">
              <a:avLst/>
            </a:prstGeom>
          </p:spPr>
          <p:txBody>
            <a:bodyPr anchor="t" rtlCol="false" tIns="0" lIns="0" bIns="0" rIns="0">
              <a:spAutoFit/>
            </a:bodyPr>
            <a:lstStyle/>
            <a:p>
              <a:pPr algn="ctr">
                <a:lnSpc>
                  <a:spcPts val="2563"/>
                </a:lnSpc>
              </a:pPr>
              <a:r>
                <a:rPr lang="en-US" sz="1831">
                  <a:solidFill>
                    <a:srgbClr val="000000"/>
                  </a:solidFill>
                  <a:latin typeface="Roboto Condensed"/>
                </a:rPr>
                <a:t>Foundation Sponsors</a:t>
              </a:r>
            </a:p>
          </p:txBody>
        </p:sp>
        <p:sp>
          <p:nvSpPr>
            <p:cNvPr name="Freeform 32" id="32"/>
            <p:cNvSpPr/>
            <p:nvPr/>
          </p:nvSpPr>
          <p:spPr>
            <a:xfrm flipH="false" flipV="false" rot="0">
              <a:off x="4499070" y="643496"/>
              <a:ext cx="1794833" cy="622209"/>
            </a:xfrm>
            <a:custGeom>
              <a:avLst/>
              <a:gdLst/>
              <a:ahLst/>
              <a:cxnLst/>
              <a:rect r="r" b="b" t="t" l="l"/>
              <a:pathLst>
                <a:path h="622209" w="1794833">
                  <a:moveTo>
                    <a:pt x="0" y="0"/>
                  </a:moveTo>
                  <a:lnTo>
                    <a:pt x="1794833" y="0"/>
                  </a:lnTo>
                  <a:lnTo>
                    <a:pt x="1794833" y="622209"/>
                  </a:lnTo>
                  <a:lnTo>
                    <a:pt x="0" y="622209"/>
                  </a:lnTo>
                  <a:lnTo>
                    <a:pt x="0" y="0"/>
                  </a:lnTo>
                  <a:close/>
                </a:path>
              </a:pathLst>
            </a:custGeom>
            <a:blipFill>
              <a:blip r:embed="rId12"/>
              <a:stretch>
                <a:fillRect l="0" t="0" r="0" b="0"/>
              </a:stretch>
            </a:blipFill>
          </p:spPr>
        </p:sp>
        <p:sp>
          <p:nvSpPr>
            <p:cNvPr name="Freeform 33" id="33"/>
            <p:cNvSpPr/>
            <p:nvPr/>
          </p:nvSpPr>
          <p:spPr>
            <a:xfrm flipH="false" flipV="false" rot="0">
              <a:off x="3190967" y="623437"/>
              <a:ext cx="631823" cy="631823"/>
            </a:xfrm>
            <a:custGeom>
              <a:avLst/>
              <a:gdLst/>
              <a:ahLst/>
              <a:cxnLst/>
              <a:rect r="r" b="b" t="t" l="l"/>
              <a:pathLst>
                <a:path h="631823" w="631823">
                  <a:moveTo>
                    <a:pt x="0" y="0"/>
                  </a:moveTo>
                  <a:lnTo>
                    <a:pt x="631823" y="0"/>
                  </a:lnTo>
                  <a:lnTo>
                    <a:pt x="631823" y="631824"/>
                  </a:lnTo>
                  <a:lnTo>
                    <a:pt x="0" y="631824"/>
                  </a:lnTo>
                  <a:lnTo>
                    <a:pt x="0" y="0"/>
                  </a:lnTo>
                  <a:close/>
                </a:path>
              </a:pathLst>
            </a:custGeom>
            <a:blipFill>
              <a:blip r:embed="rId13"/>
              <a:stretch>
                <a:fillRect l="0" t="0" r="0" b="0"/>
              </a:stretch>
            </a:blipFill>
          </p:spPr>
        </p:sp>
        <p:sp>
          <p:nvSpPr>
            <p:cNvPr name="Freeform 34" id="34"/>
            <p:cNvSpPr/>
            <p:nvPr/>
          </p:nvSpPr>
          <p:spPr>
            <a:xfrm flipH="false" flipV="false" rot="0">
              <a:off x="129700" y="643496"/>
              <a:ext cx="2399329" cy="631823"/>
            </a:xfrm>
            <a:custGeom>
              <a:avLst/>
              <a:gdLst/>
              <a:ahLst/>
              <a:cxnLst/>
              <a:rect r="r" b="b" t="t" l="l"/>
              <a:pathLst>
                <a:path h="631823" w="2399329">
                  <a:moveTo>
                    <a:pt x="0" y="0"/>
                  </a:moveTo>
                  <a:lnTo>
                    <a:pt x="2399329" y="0"/>
                  </a:lnTo>
                  <a:lnTo>
                    <a:pt x="2399329" y="631824"/>
                  </a:lnTo>
                  <a:lnTo>
                    <a:pt x="0" y="631824"/>
                  </a:lnTo>
                  <a:lnTo>
                    <a:pt x="0" y="0"/>
                  </a:lnTo>
                  <a:close/>
                </a:path>
              </a:pathLst>
            </a:custGeom>
            <a:blipFill>
              <a:blip r:embed="rId14"/>
              <a:stretch>
                <a:fillRect l="0" t="0" r="0" b="0"/>
              </a:stretch>
            </a:blipFill>
          </p:spPr>
        </p:sp>
        <p:sp>
          <p:nvSpPr>
            <p:cNvPr name="Freeform 35" id="35"/>
            <p:cNvSpPr/>
            <p:nvPr/>
          </p:nvSpPr>
          <p:spPr>
            <a:xfrm flipH="false" flipV="false" rot="0">
              <a:off x="0" y="1527564"/>
              <a:ext cx="2032067" cy="623167"/>
            </a:xfrm>
            <a:custGeom>
              <a:avLst/>
              <a:gdLst/>
              <a:ahLst/>
              <a:cxnLst/>
              <a:rect r="r" b="b" t="t" l="l"/>
              <a:pathLst>
                <a:path h="623167" w="2032067">
                  <a:moveTo>
                    <a:pt x="0" y="0"/>
                  </a:moveTo>
                  <a:lnTo>
                    <a:pt x="2032067" y="0"/>
                  </a:lnTo>
                  <a:lnTo>
                    <a:pt x="2032067" y="623167"/>
                  </a:lnTo>
                  <a:lnTo>
                    <a:pt x="0" y="623167"/>
                  </a:lnTo>
                  <a:lnTo>
                    <a:pt x="0" y="0"/>
                  </a:lnTo>
                  <a:close/>
                </a:path>
              </a:pathLst>
            </a:custGeom>
            <a:blipFill>
              <a:blip r:embed="rId15"/>
              <a:stretch>
                <a:fillRect l="0" t="0" r="0" b="0"/>
              </a:stretch>
            </a:blipFill>
          </p:spPr>
        </p:sp>
        <p:sp>
          <p:nvSpPr>
            <p:cNvPr name="Freeform 36" id="36"/>
            <p:cNvSpPr/>
            <p:nvPr/>
          </p:nvSpPr>
          <p:spPr>
            <a:xfrm flipH="false" flipV="false" rot="0">
              <a:off x="2680502" y="1521236"/>
              <a:ext cx="2075258" cy="629495"/>
            </a:xfrm>
            <a:custGeom>
              <a:avLst/>
              <a:gdLst/>
              <a:ahLst/>
              <a:cxnLst/>
              <a:rect r="r" b="b" t="t" l="l"/>
              <a:pathLst>
                <a:path h="629495" w="2075258">
                  <a:moveTo>
                    <a:pt x="0" y="0"/>
                  </a:moveTo>
                  <a:lnTo>
                    <a:pt x="2075257" y="0"/>
                  </a:lnTo>
                  <a:lnTo>
                    <a:pt x="2075257" y="629495"/>
                  </a:lnTo>
                  <a:lnTo>
                    <a:pt x="0" y="629495"/>
                  </a:lnTo>
                  <a:lnTo>
                    <a:pt x="0" y="0"/>
                  </a:lnTo>
                  <a:close/>
                </a:path>
              </a:pathLst>
            </a:custGeom>
            <a:blipFill>
              <a:blip r:embed="rId16"/>
              <a:stretch>
                <a:fillRect l="0" t="0" r="0" b="0"/>
              </a:stretch>
            </a:blipFill>
          </p:spPr>
        </p:sp>
        <p:sp>
          <p:nvSpPr>
            <p:cNvPr name="Freeform 37" id="37"/>
            <p:cNvSpPr/>
            <p:nvPr/>
          </p:nvSpPr>
          <p:spPr>
            <a:xfrm flipH="false" flipV="false" rot="0">
              <a:off x="5417697" y="1527564"/>
              <a:ext cx="927056" cy="641808"/>
            </a:xfrm>
            <a:custGeom>
              <a:avLst/>
              <a:gdLst/>
              <a:ahLst/>
              <a:cxnLst/>
              <a:rect r="r" b="b" t="t" l="l"/>
              <a:pathLst>
                <a:path h="641808" w="927056">
                  <a:moveTo>
                    <a:pt x="0" y="0"/>
                  </a:moveTo>
                  <a:lnTo>
                    <a:pt x="927057" y="0"/>
                  </a:lnTo>
                  <a:lnTo>
                    <a:pt x="927057" y="641808"/>
                  </a:lnTo>
                  <a:lnTo>
                    <a:pt x="0" y="641808"/>
                  </a:lnTo>
                  <a:lnTo>
                    <a:pt x="0" y="0"/>
                  </a:lnTo>
                  <a:close/>
                </a:path>
              </a:pathLst>
            </a:custGeom>
            <a:blipFill>
              <a:blip r:embed="rId17"/>
              <a:stretch>
                <a:fillRect l="-16216" t="-10937" r="-17034" b="-18788"/>
              </a:stretch>
            </a:blipFill>
          </p:spPr>
        </p:sp>
      </p:grpSp>
      <p:grpSp>
        <p:nvGrpSpPr>
          <p:cNvPr name="Group 38" id="38"/>
          <p:cNvGrpSpPr/>
          <p:nvPr/>
        </p:nvGrpSpPr>
        <p:grpSpPr>
          <a:xfrm rot="0">
            <a:off x="5982858" y="1431490"/>
            <a:ext cx="3786661" cy="941085"/>
            <a:chOff x="0" y="0"/>
            <a:chExt cx="5048881" cy="1254780"/>
          </a:xfrm>
        </p:grpSpPr>
        <p:grpSp>
          <p:nvGrpSpPr>
            <p:cNvPr name="Group 39" id="39"/>
            <p:cNvGrpSpPr/>
            <p:nvPr/>
          </p:nvGrpSpPr>
          <p:grpSpPr>
            <a:xfrm rot="0">
              <a:off x="0" y="0"/>
              <a:ext cx="1254780" cy="1254780"/>
              <a:chOff x="0" y="0"/>
              <a:chExt cx="1913890" cy="1913890"/>
            </a:xfrm>
          </p:grpSpPr>
          <p:sp>
            <p:nvSpPr>
              <p:cNvPr name="Freeform 40" id="40"/>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C1282D"/>
              </a:solidFill>
            </p:spPr>
          </p:sp>
        </p:grpSp>
        <p:sp>
          <p:nvSpPr>
            <p:cNvPr name="Freeform 41" id="41"/>
            <p:cNvSpPr/>
            <p:nvPr/>
          </p:nvSpPr>
          <p:spPr>
            <a:xfrm flipH="false" flipV="false" rot="0">
              <a:off x="0" y="0"/>
              <a:ext cx="1254780" cy="1254780"/>
            </a:xfrm>
            <a:custGeom>
              <a:avLst/>
              <a:gdLst/>
              <a:ahLst/>
              <a:cxnLst/>
              <a:rect r="r" b="b" t="t" l="l"/>
              <a:pathLst>
                <a:path h="1254780" w="1254780">
                  <a:moveTo>
                    <a:pt x="0" y="0"/>
                  </a:moveTo>
                  <a:lnTo>
                    <a:pt x="1254780" y="0"/>
                  </a:lnTo>
                  <a:lnTo>
                    <a:pt x="1254780" y="1254780"/>
                  </a:lnTo>
                  <a:lnTo>
                    <a:pt x="0" y="125478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42" id="42"/>
            <p:cNvSpPr txBox="true"/>
            <p:nvPr/>
          </p:nvSpPr>
          <p:spPr>
            <a:xfrm rot="0">
              <a:off x="2138260" y="483450"/>
              <a:ext cx="2408777" cy="463931"/>
            </a:xfrm>
            <a:prstGeom prst="rect">
              <a:avLst/>
            </a:prstGeom>
          </p:spPr>
          <p:txBody>
            <a:bodyPr anchor="t" rtlCol="false" tIns="0" lIns="0" bIns="0" rIns="0">
              <a:spAutoFit/>
            </a:bodyPr>
            <a:lstStyle/>
            <a:p>
              <a:pPr algn="l" marL="0" indent="0" lvl="0">
                <a:lnSpc>
                  <a:spcPts val="3113"/>
                </a:lnSpc>
                <a:spcBef>
                  <a:spcPct val="0"/>
                </a:spcBef>
              </a:pPr>
              <a:r>
                <a:rPr lang="en-US" sz="1799" u="sng">
                  <a:solidFill>
                    <a:srgbClr val="000000"/>
                  </a:solidFill>
                  <a:latin typeface="Roboto Condensed Bold"/>
                  <a:hlinkClick r:id="rId20" tooltip="mailto:info@icme-15.org"/>
                </a:rPr>
                <a:t>info@icme-15.org</a:t>
              </a:r>
            </a:p>
          </p:txBody>
        </p:sp>
        <p:sp>
          <p:nvSpPr>
            <p:cNvPr name="TextBox 43" id="43"/>
            <p:cNvSpPr txBox="true"/>
            <p:nvPr/>
          </p:nvSpPr>
          <p:spPr>
            <a:xfrm rot="0">
              <a:off x="2138260" y="-47625"/>
              <a:ext cx="2910621" cy="405765"/>
            </a:xfrm>
            <a:prstGeom prst="rect">
              <a:avLst/>
            </a:prstGeom>
          </p:spPr>
          <p:txBody>
            <a:bodyPr anchor="t" rtlCol="false" tIns="0" lIns="0" bIns="0" rIns="0">
              <a:spAutoFit/>
            </a:bodyPr>
            <a:lstStyle/>
            <a:p>
              <a:pPr>
                <a:lnSpc>
                  <a:spcPts val="2519"/>
                </a:lnSpc>
              </a:pPr>
              <a:r>
                <a:rPr lang="en-US" sz="1799" spc="17">
                  <a:solidFill>
                    <a:srgbClr val="000000"/>
                  </a:solidFill>
                  <a:latin typeface="Roboto Condensed"/>
                </a:rPr>
                <a:t>Email the team at</a:t>
              </a:r>
            </a:p>
          </p:txBody>
        </p:sp>
      </p:grpSp>
      <p:grpSp>
        <p:nvGrpSpPr>
          <p:cNvPr name="Group 44" id="44"/>
          <p:cNvGrpSpPr/>
          <p:nvPr/>
        </p:nvGrpSpPr>
        <p:grpSpPr>
          <a:xfrm rot="0">
            <a:off x="5988109" y="3345329"/>
            <a:ext cx="10868583" cy="941085"/>
            <a:chOff x="0" y="0"/>
            <a:chExt cx="14491444" cy="1254780"/>
          </a:xfrm>
        </p:grpSpPr>
        <p:grpSp>
          <p:nvGrpSpPr>
            <p:cNvPr name="Group 45" id="45"/>
            <p:cNvGrpSpPr/>
            <p:nvPr/>
          </p:nvGrpSpPr>
          <p:grpSpPr>
            <a:xfrm rot="0">
              <a:off x="0" y="0"/>
              <a:ext cx="1254780" cy="1254780"/>
              <a:chOff x="0" y="0"/>
              <a:chExt cx="1913890" cy="1913890"/>
            </a:xfrm>
          </p:grpSpPr>
          <p:sp>
            <p:nvSpPr>
              <p:cNvPr name="Freeform 46" id="4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C1282D"/>
              </a:solidFill>
            </p:spPr>
          </p:sp>
        </p:grpSp>
        <p:sp>
          <p:nvSpPr>
            <p:cNvPr name="Freeform 47" id="47"/>
            <p:cNvSpPr/>
            <p:nvPr/>
          </p:nvSpPr>
          <p:spPr>
            <a:xfrm flipH="false" flipV="false" rot="0">
              <a:off x="0" y="0"/>
              <a:ext cx="1254780" cy="1254780"/>
            </a:xfrm>
            <a:custGeom>
              <a:avLst/>
              <a:gdLst/>
              <a:ahLst/>
              <a:cxnLst/>
              <a:rect r="r" b="b" t="t" l="l"/>
              <a:pathLst>
                <a:path h="1254780" w="1254780">
                  <a:moveTo>
                    <a:pt x="0" y="0"/>
                  </a:moveTo>
                  <a:lnTo>
                    <a:pt x="1254780" y="0"/>
                  </a:lnTo>
                  <a:lnTo>
                    <a:pt x="1254780" y="1254780"/>
                  </a:lnTo>
                  <a:lnTo>
                    <a:pt x="0" y="125478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48" id="48"/>
            <p:cNvSpPr txBox="true"/>
            <p:nvPr/>
          </p:nvSpPr>
          <p:spPr>
            <a:xfrm rot="0">
              <a:off x="2131259" y="596932"/>
              <a:ext cx="12360184" cy="463931"/>
            </a:xfrm>
            <a:prstGeom prst="rect">
              <a:avLst/>
            </a:prstGeom>
          </p:spPr>
          <p:txBody>
            <a:bodyPr anchor="t" rtlCol="false" tIns="0" lIns="0" bIns="0" rIns="0">
              <a:spAutoFit/>
            </a:bodyPr>
            <a:lstStyle/>
            <a:p>
              <a:pPr algn="l" marL="0" indent="0" lvl="0">
                <a:lnSpc>
                  <a:spcPts val="3114"/>
                </a:lnSpc>
                <a:spcBef>
                  <a:spcPct val="0"/>
                </a:spcBef>
              </a:pPr>
              <a:r>
                <a:rPr lang="en-US" sz="1800" u="sng">
                  <a:solidFill>
                    <a:srgbClr val="000000"/>
                  </a:solidFill>
                  <a:latin typeface="Roboto Condensed Bold"/>
                  <a:hlinkClick r:id="rId23" tooltip="https://icme15.org/"/>
                </a:rPr>
                <a:t>https://icme15.org</a:t>
              </a:r>
            </a:p>
          </p:txBody>
        </p:sp>
        <p:sp>
          <p:nvSpPr>
            <p:cNvPr name="TextBox 49" id="49"/>
            <p:cNvSpPr txBox="true"/>
            <p:nvPr/>
          </p:nvSpPr>
          <p:spPr>
            <a:xfrm rot="0">
              <a:off x="2131259" y="68090"/>
              <a:ext cx="2910621" cy="405765"/>
            </a:xfrm>
            <a:prstGeom prst="rect">
              <a:avLst/>
            </a:prstGeom>
          </p:spPr>
          <p:txBody>
            <a:bodyPr anchor="t" rtlCol="false" tIns="0" lIns="0" bIns="0" rIns="0">
              <a:spAutoFit/>
            </a:bodyPr>
            <a:lstStyle/>
            <a:p>
              <a:pPr>
                <a:lnSpc>
                  <a:spcPts val="2520"/>
                </a:lnSpc>
              </a:pPr>
              <a:r>
                <a:rPr lang="en-US" sz="1800" spc="18">
                  <a:solidFill>
                    <a:srgbClr val="000000"/>
                  </a:solidFill>
                  <a:latin typeface="Roboto Condensed"/>
                </a:rPr>
                <a:t>Visit the website</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345" y="9333753"/>
            <a:ext cx="20023241" cy="3159817"/>
            <a:chOff x="0" y="0"/>
            <a:chExt cx="5273611" cy="832215"/>
          </a:xfrm>
        </p:grpSpPr>
        <p:sp>
          <p:nvSpPr>
            <p:cNvPr name="Freeform 3" id="3"/>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429047" y="-233760"/>
            <a:ext cx="6858953" cy="10532862"/>
            <a:chOff x="0" y="0"/>
            <a:chExt cx="9145271" cy="14043816"/>
          </a:xfrm>
        </p:grpSpPr>
        <p:pic>
          <p:nvPicPr>
            <p:cNvPr name="Picture 6" id="6"/>
            <p:cNvPicPr>
              <a:picLocks noChangeAspect="true"/>
            </p:cNvPicPr>
            <p:nvPr/>
          </p:nvPicPr>
          <p:blipFill>
            <a:blip r:embed="rId2"/>
            <a:srcRect l="8647" t="329" r="2967" b="9241"/>
            <a:stretch>
              <a:fillRect/>
            </a:stretch>
          </p:blipFill>
          <p:spPr>
            <a:xfrm flipH="false" flipV="false">
              <a:off x="0" y="0"/>
              <a:ext cx="9145271" cy="14043816"/>
            </a:xfrm>
            <a:prstGeom prst="rect">
              <a:avLst/>
            </a:prstGeom>
          </p:spPr>
        </p:pic>
      </p:grpSp>
      <p:sp>
        <p:nvSpPr>
          <p:cNvPr name="Freeform 7" id="7"/>
          <p:cNvSpPr/>
          <p:nvPr/>
        </p:nvSpPr>
        <p:spPr>
          <a:xfrm flipH="false" flipV="false" rot="0">
            <a:off x="953763" y="948616"/>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3"/>
            <a:stretch>
              <a:fillRect l="0" t="0" r="-266764" b="0"/>
            </a:stretch>
          </a:blipFill>
        </p:spPr>
      </p:sp>
      <p:sp>
        <p:nvSpPr>
          <p:cNvPr name="TextBox 8" id="8"/>
          <p:cNvSpPr txBox="true"/>
          <p:nvPr/>
        </p:nvSpPr>
        <p:spPr>
          <a:xfrm rot="0">
            <a:off x="953763" y="9514728"/>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TextBox 9" id="9"/>
          <p:cNvSpPr txBox="true"/>
          <p:nvPr/>
        </p:nvSpPr>
        <p:spPr>
          <a:xfrm rot="0">
            <a:off x="953763" y="2860057"/>
            <a:ext cx="9656914" cy="1962785"/>
          </a:xfrm>
          <a:prstGeom prst="rect">
            <a:avLst/>
          </a:prstGeom>
        </p:spPr>
        <p:txBody>
          <a:bodyPr anchor="t" rtlCol="false" tIns="0" lIns="0" bIns="0" rIns="0">
            <a:spAutoFit/>
          </a:bodyPr>
          <a:lstStyle/>
          <a:p>
            <a:pPr>
              <a:lnSpc>
                <a:spcPts val="7839"/>
              </a:lnSpc>
            </a:pPr>
            <a:r>
              <a:rPr lang="en-US" sz="5599">
                <a:solidFill>
                  <a:srgbClr val="00A99D"/>
                </a:solidFill>
                <a:latin typeface="Roboto Condensed Bold"/>
              </a:rPr>
              <a:t>ICME: The International Congress on Mathematical Education</a:t>
            </a:r>
          </a:p>
        </p:txBody>
      </p:sp>
      <p:sp>
        <p:nvSpPr>
          <p:cNvPr name="TextBox 10" id="10"/>
          <p:cNvSpPr txBox="true"/>
          <p:nvPr/>
        </p:nvSpPr>
        <p:spPr>
          <a:xfrm rot="0">
            <a:off x="953763" y="5274591"/>
            <a:ext cx="9618559" cy="3107817"/>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a:rPr>
              <a:t>ICME is the largest international conference on mathematics education in the world. </a:t>
            </a:r>
          </a:p>
          <a:p>
            <a:pPr>
              <a:lnSpc>
                <a:spcPts val="3114"/>
              </a:lnSpc>
              <a:spcBef>
                <a:spcPct val="0"/>
              </a:spcBef>
            </a:pPr>
          </a:p>
          <a:p>
            <a:pPr>
              <a:lnSpc>
                <a:spcPts val="3114"/>
              </a:lnSpc>
              <a:spcBef>
                <a:spcPct val="0"/>
              </a:spcBef>
            </a:pPr>
            <a:r>
              <a:rPr lang="en-US" sz="1800">
                <a:solidFill>
                  <a:srgbClr val="000000"/>
                </a:solidFill>
                <a:latin typeface="Roboto Condensed"/>
              </a:rPr>
              <a:t>Held every leap year, ICME attracts over 3,000 delegates from around the world to explore current global trends in mathematics education research and mathematics teaching practices at all levels.</a:t>
            </a:r>
          </a:p>
          <a:p>
            <a:pPr>
              <a:lnSpc>
                <a:spcPts val="3114"/>
              </a:lnSpc>
              <a:spcBef>
                <a:spcPct val="0"/>
              </a:spcBef>
            </a:pPr>
          </a:p>
          <a:p>
            <a:pPr>
              <a:lnSpc>
                <a:spcPts val="3114"/>
              </a:lnSpc>
              <a:spcBef>
                <a:spcPct val="0"/>
              </a:spcBef>
            </a:pPr>
            <a:r>
              <a:rPr lang="en-US" sz="1800">
                <a:solidFill>
                  <a:srgbClr val="000000"/>
                </a:solidFill>
                <a:latin typeface="Roboto Condensed"/>
              </a:rPr>
              <a:t>The first ICME was held in 1969 at the initiative of Hans Freudenthal, President of the International Commission on Mathematical Instruction (ICMI). They continue to be organised with the help and support of ICMI to this day.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4816593" cy="1354667"/>
          </a:xfrm>
        </p:grpSpPr>
        <p:sp>
          <p:nvSpPr>
            <p:cNvPr name="Freeform 3" id="3"/>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00A99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953763" y="3736182"/>
            <a:ext cx="16381737" cy="5597571"/>
            <a:chOff x="0" y="0"/>
            <a:chExt cx="21842316" cy="7463428"/>
          </a:xfrm>
        </p:grpSpPr>
        <p:pic>
          <p:nvPicPr>
            <p:cNvPr name="Picture 6" id="6"/>
            <p:cNvPicPr>
              <a:picLocks noChangeAspect="true"/>
            </p:cNvPicPr>
            <p:nvPr/>
          </p:nvPicPr>
          <p:blipFill>
            <a:blip r:embed="rId2"/>
            <a:srcRect l="3834" t="25447" r="0" b="21624"/>
            <a:stretch>
              <a:fillRect/>
            </a:stretch>
          </p:blipFill>
          <p:spPr>
            <a:xfrm flipH="false" flipV="false">
              <a:off x="0" y="0"/>
              <a:ext cx="21842316" cy="7463428"/>
            </a:xfrm>
            <a:prstGeom prst="rect">
              <a:avLst/>
            </a:prstGeom>
          </p:spPr>
        </p:pic>
      </p:grpSp>
      <p:sp>
        <p:nvSpPr>
          <p:cNvPr name="TextBox 7" id="7"/>
          <p:cNvSpPr txBox="true"/>
          <p:nvPr/>
        </p:nvSpPr>
        <p:spPr>
          <a:xfrm rot="0">
            <a:off x="3024683" y="829026"/>
            <a:ext cx="6443994" cy="972185"/>
          </a:xfrm>
          <a:prstGeom prst="rect">
            <a:avLst/>
          </a:prstGeom>
        </p:spPr>
        <p:txBody>
          <a:bodyPr anchor="t" rtlCol="false" tIns="0" lIns="0" bIns="0" rIns="0">
            <a:spAutoFit/>
          </a:bodyPr>
          <a:lstStyle/>
          <a:p>
            <a:pPr marL="0" indent="0" lvl="0">
              <a:lnSpc>
                <a:spcPts val="7840"/>
              </a:lnSpc>
              <a:spcBef>
                <a:spcPct val="0"/>
              </a:spcBef>
            </a:pPr>
            <a:r>
              <a:rPr lang="en-US" sz="5600" strike="noStrike" u="none">
                <a:solidFill>
                  <a:srgbClr val="FFFFFF"/>
                </a:solidFill>
                <a:latin typeface="Roboto Condensed Bold"/>
              </a:rPr>
              <a:t>ICME-15</a:t>
            </a:r>
          </a:p>
        </p:txBody>
      </p:sp>
      <p:sp>
        <p:nvSpPr>
          <p:cNvPr name="TextBox 8" id="8"/>
          <p:cNvSpPr txBox="true"/>
          <p:nvPr/>
        </p:nvSpPr>
        <p:spPr>
          <a:xfrm rot="0">
            <a:off x="9144632" y="900991"/>
            <a:ext cx="8190868" cy="1887855"/>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FFFFFF"/>
                </a:solidFill>
                <a:latin typeface="Roboto Condensed"/>
              </a:rPr>
              <a:t>In</a:t>
            </a:r>
            <a:r>
              <a:rPr lang="en-US" sz="1800" strike="noStrike" u="none">
                <a:solidFill>
                  <a:srgbClr val="FFFFFF"/>
                </a:solidFill>
                <a:latin typeface="Roboto Condensed"/>
              </a:rPr>
              <a:t> July 2024 Australia will host the 15th International Congress on Mathematical Education at the International Convention Centre, Sydney. </a:t>
            </a:r>
          </a:p>
          <a:p>
            <a:pPr algn="l" marL="0" indent="0" lvl="0">
              <a:lnSpc>
                <a:spcPts val="2520"/>
              </a:lnSpc>
              <a:spcBef>
                <a:spcPct val="0"/>
              </a:spcBef>
            </a:pPr>
          </a:p>
          <a:p>
            <a:pPr algn="l" marL="0" indent="0" lvl="0">
              <a:lnSpc>
                <a:spcPts val="2520"/>
              </a:lnSpc>
              <a:spcBef>
                <a:spcPct val="0"/>
              </a:spcBef>
            </a:pPr>
            <a:r>
              <a:rPr lang="en-US" sz="1800" strike="noStrike" u="none">
                <a:solidFill>
                  <a:srgbClr val="FFFFFF"/>
                </a:solidFill>
                <a:latin typeface="Roboto Condensed"/>
              </a:rPr>
              <a:t>ICME-15 will  be the first time that the international mathematics education community can come together to learn, share, and connect over their shared passion for mathematics and statistics education in person since 2016.</a:t>
            </a:r>
          </a:p>
        </p:txBody>
      </p:sp>
      <p:sp>
        <p:nvSpPr>
          <p:cNvPr name="TextBox 9" id="9"/>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C1282D"/>
                </a:solidFill>
                <a:latin typeface="Roboto Condensed Bold"/>
              </a:rPr>
              <a:t>icme15.org</a:t>
            </a:r>
          </a:p>
        </p:txBody>
      </p:sp>
      <p:sp>
        <p:nvSpPr>
          <p:cNvPr name="Freeform 10" id="10"/>
          <p:cNvSpPr/>
          <p:nvPr/>
        </p:nvSpPr>
        <p:spPr>
          <a:xfrm flipH="false" flipV="false" rot="0">
            <a:off x="953763" y="948616"/>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3"/>
            <a:stretch>
              <a:fillRect l="0" t="0" r="-266764"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345" y="9333753"/>
            <a:ext cx="20023241" cy="3159817"/>
            <a:chOff x="0" y="0"/>
            <a:chExt cx="5273611" cy="832215"/>
          </a:xfrm>
        </p:grpSpPr>
        <p:sp>
          <p:nvSpPr>
            <p:cNvPr name="Freeform 3" id="3"/>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0"/>
            <a:ext cx="9144000" cy="10287000"/>
            <a:chOff x="0" y="0"/>
            <a:chExt cx="12192000" cy="13716000"/>
          </a:xfrm>
        </p:grpSpPr>
        <p:pic>
          <p:nvPicPr>
            <p:cNvPr name="Picture 6" id="6"/>
            <p:cNvPicPr>
              <a:picLocks noChangeAspect="true"/>
            </p:cNvPicPr>
            <p:nvPr/>
          </p:nvPicPr>
          <p:blipFill>
            <a:blip r:embed="rId2"/>
            <a:srcRect l="23064" t="0" r="17676" b="0"/>
            <a:stretch>
              <a:fillRect/>
            </a:stretch>
          </p:blipFill>
          <p:spPr>
            <a:xfrm flipH="false" flipV="false">
              <a:off x="0" y="0"/>
              <a:ext cx="12192000" cy="13716000"/>
            </a:xfrm>
            <a:prstGeom prst="rect">
              <a:avLst/>
            </a:prstGeom>
          </p:spPr>
        </p:pic>
      </p:grpSp>
      <p:sp>
        <p:nvSpPr>
          <p:cNvPr name="Freeform 7" id="7"/>
          <p:cNvSpPr/>
          <p:nvPr/>
        </p:nvSpPr>
        <p:spPr>
          <a:xfrm flipH="false" flipV="false" rot="0">
            <a:off x="10094167" y="952851"/>
            <a:ext cx="1447228" cy="1323485"/>
          </a:xfrm>
          <a:custGeom>
            <a:avLst/>
            <a:gdLst/>
            <a:ahLst/>
            <a:cxnLst/>
            <a:rect r="r" b="b" t="t" l="l"/>
            <a:pathLst>
              <a:path h="1323485" w="1447228">
                <a:moveTo>
                  <a:pt x="0" y="0"/>
                </a:moveTo>
                <a:lnTo>
                  <a:pt x="1447229" y="0"/>
                </a:lnTo>
                <a:lnTo>
                  <a:pt x="1447229" y="1323486"/>
                </a:lnTo>
                <a:lnTo>
                  <a:pt x="0" y="1323486"/>
                </a:lnTo>
                <a:lnTo>
                  <a:pt x="0" y="0"/>
                </a:lnTo>
                <a:close/>
              </a:path>
            </a:pathLst>
          </a:custGeom>
          <a:blipFill>
            <a:blip r:embed="rId3"/>
            <a:stretch>
              <a:fillRect l="0" t="0" r="-266764" b="0"/>
            </a:stretch>
          </a:blipFill>
        </p:spPr>
      </p:sp>
      <p:sp>
        <p:nvSpPr>
          <p:cNvPr name="TextBox 8" id="8"/>
          <p:cNvSpPr txBox="true"/>
          <p:nvPr/>
        </p:nvSpPr>
        <p:spPr>
          <a:xfrm rot="0">
            <a:off x="10094167" y="2864292"/>
            <a:ext cx="6580596" cy="1962785"/>
          </a:xfrm>
          <a:prstGeom prst="rect">
            <a:avLst/>
          </a:prstGeom>
        </p:spPr>
        <p:txBody>
          <a:bodyPr anchor="t" rtlCol="false" tIns="0" lIns="0" bIns="0" rIns="0">
            <a:spAutoFit/>
          </a:bodyPr>
          <a:lstStyle/>
          <a:p>
            <a:pPr algn="l" marL="0" indent="0" lvl="0">
              <a:lnSpc>
                <a:spcPts val="7840"/>
              </a:lnSpc>
              <a:spcBef>
                <a:spcPct val="0"/>
              </a:spcBef>
            </a:pPr>
            <a:r>
              <a:rPr lang="en-US" sz="5600" strike="noStrike" u="none">
                <a:solidFill>
                  <a:srgbClr val="00A99D"/>
                </a:solidFill>
                <a:latin typeface="Roboto Condensed Bold"/>
              </a:rPr>
              <a:t>Who should attend ICME-15?</a:t>
            </a:r>
          </a:p>
        </p:txBody>
      </p:sp>
      <p:sp>
        <p:nvSpPr>
          <p:cNvPr name="TextBox 9" id="9"/>
          <p:cNvSpPr txBox="true"/>
          <p:nvPr/>
        </p:nvSpPr>
        <p:spPr>
          <a:xfrm rot="0">
            <a:off x="10094167" y="5278826"/>
            <a:ext cx="7241333" cy="2717292"/>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ICME-15 is for everyone involved or interested in mathematics education: mathematicians, researchers, teachers at all levels, teacher educators, administrators, curriculum developers, and resource producers. </a:t>
            </a:r>
          </a:p>
          <a:p>
            <a:pPr algn="l" marL="0" indent="0" lvl="0">
              <a:lnSpc>
                <a:spcPts val="3114"/>
              </a:lnSpc>
              <a:spcBef>
                <a:spcPct val="0"/>
              </a:spcBef>
            </a:pPr>
          </a:p>
          <a:p>
            <a:pPr algn="l" marL="0" indent="0" lvl="0">
              <a:lnSpc>
                <a:spcPts val="3114"/>
              </a:lnSpc>
              <a:spcBef>
                <a:spcPct val="0"/>
              </a:spcBef>
            </a:pPr>
            <a:r>
              <a:rPr lang="en-US" sz="1800" strike="noStrike" u="none">
                <a:solidFill>
                  <a:srgbClr val="000000"/>
                </a:solidFill>
                <a:latin typeface="Roboto Condensed"/>
              </a:rPr>
              <a:t>ICME-15 is a unique opportunity for the Asia-Pacific region in particular to connect with the global mathematics education community – the last time ICME was held in the southern hemisphere was 1984, in Adelaide.</a:t>
            </a:r>
          </a:p>
        </p:txBody>
      </p:sp>
      <p:sp>
        <p:nvSpPr>
          <p:cNvPr name="TextBox 10" id="10"/>
          <p:cNvSpPr txBox="true"/>
          <p:nvPr/>
        </p:nvSpPr>
        <p:spPr>
          <a:xfrm rot="0">
            <a:off x="15009408" y="-3436750"/>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TextBox 11" id="11"/>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A99D"/>
        </a:solidFill>
      </p:bgPr>
    </p:bg>
    <p:spTree>
      <p:nvGrpSpPr>
        <p:cNvPr id="1" name=""/>
        <p:cNvGrpSpPr/>
        <p:nvPr/>
      </p:nvGrpSpPr>
      <p:grpSpPr>
        <a:xfrm>
          <a:off x="0" y="0"/>
          <a:ext cx="0" cy="0"/>
          <a:chOff x="0" y="0"/>
          <a:chExt cx="0" cy="0"/>
        </a:xfrm>
      </p:grpSpPr>
      <p:sp>
        <p:nvSpPr>
          <p:cNvPr name="Freeform 2" id="2"/>
          <p:cNvSpPr/>
          <p:nvPr/>
        </p:nvSpPr>
        <p:spPr>
          <a:xfrm flipH="false" flipV="false" rot="0">
            <a:off x="16166371" y="-172619"/>
            <a:ext cx="2551464" cy="2602211"/>
          </a:xfrm>
          <a:custGeom>
            <a:avLst/>
            <a:gdLst/>
            <a:ahLst/>
            <a:cxnLst/>
            <a:rect r="r" b="b" t="t" l="l"/>
            <a:pathLst>
              <a:path h="2602211" w="2551464">
                <a:moveTo>
                  <a:pt x="0" y="0"/>
                </a:moveTo>
                <a:lnTo>
                  <a:pt x="2551464" y="0"/>
                </a:lnTo>
                <a:lnTo>
                  <a:pt x="2551464" y="2602212"/>
                </a:lnTo>
                <a:lnTo>
                  <a:pt x="0" y="2602212"/>
                </a:lnTo>
                <a:lnTo>
                  <a:pt x="0" y="0"/>
                </a:lnTo>
                <a:close/>
              </a:path>
            </a:pathLst>
          </a:custGeom>
          <a:blipFill>
            <a:blip r:embed="rId2"/>
            <a:stretch>
              <a:fillRect l="0" t="0" r="0" b="0"/>
            </a:stretch>
          </a:blipFill>
          <a:ln cap="sq">
            <a:noFill/>
            <a:prstDash val="solid"/>
            <a:miter/>
          </a:ln>
        </p:spPr>
      </p:sp>
      <p:grpSp>
        <p:nvGrpSpPr>
          <p:cNvPr name="Group 3" id="3"/>
          <p:cNvGrpSpPr/>
          <p:nvPr/>
        </p:nvGrpSpPr>
        <p:grpSpPr>
          <a:xfrm rot="0">
            <a:off x="5697882" y="952851"/>
            <a:ext cx="11637618" cy="7429557"/>
            <a:chOff x="0" y="0"/>
            <a:chExt cx="3065052" cy="1956756"/>
          </a:xfrm>
        </p:grpSpPr>
        <p:sp>
          <p:nvSpPr>
            <p:cNvPr name="Freeform 4" id="4"/>
            <p:cNvSpPr/>
            <p:nvPr/>
          </p:nvSpPr>
          <p:spPr>
            <a:xfrm flipH="false" flipV="false" rot="0">
              <a:off x="0" y="0"/>
              <a:ext cx="3065052" cy="1956756"/>
            </a:xfrm>
            <a:custGeom>
              <a:avLst/>
              <a:gdLst/>
              <a:ahLst/>
              <a:cxnLst/>
              <a:rect r="r" b="b" t="t" l="l"/>
              <a:pathLst>
                <a:path h="1956756" w="3065052">
                  <a:moveTo>
                    <a:pt x="0" y="0"/>
                  </a:moveTo>
                  <a:lnTo>
                    <a:pt x="3065052" y="0"/>
                  </a:lnTo>
                  <a:lnTo>
                    <a:pt x="3065052" y="1956756"/>
                  </a:lnTo>
                  <a:lnTo>
                    <a:pt x="0" y="1956756"/>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192012" y="1425179"/>
            <a:ext cx="10664287" cy="1050417"/>
            <a:chOff x="0" y="0"/>
            <a:chExt cx="14219050" cy="1400556"/>
          </a:xfrm>
        </p:grpSpPr>
        <p:grpSp>
          <p:nvGrpSpPr>
            <p:cNvPr name="Group 7" id="7"/>
            <p:cNvGrpSpPr/>
            <p:nvPr/>
          </p:nvGrpSpPr>
          <p:grpSpPr>
            <a:xfrm rot="0">
              <a:off x="0" y="0"/>
              <a:ext cx="1283211" cy="128321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C1282D"/>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sp>
          <p:nvSpPr>
            <p:cNvPr name="TextBox 10" id="10"/>
            <p:cNvSpPr txBox="true"/>
            <p:nvPr/>
          </p:nvSpPr>
          <p:spPr>
            <a:xfrm rot="0">
              <a:off x="1916271" y="-104775"/>
              <a:ext cx="12302779" cy="15053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Informative and provocative talks from established and emerging thought leaders from around the world, survey reports of ‘hot topics’, and National Presentations that highlight unique achievements and challenges in mathematics education.</a:t>
              </a:r>
            </a:p>
          </p:txBody>
        </p:sp>
      </p:grpSp>
      <p:grpSp>
        <p:nvGrpSpPr>
          <p:cNvPr name="Group 11" id="11"/>
          <p:cNvGrpSpPr/>
          <p:nvPr/>
        </p:nvGrpSpPr>
        <p:grpSpPr>
          <a:xfrm rot="0">
            <a:off x="6185602" y="3292855"/>
            <a:ext cx="10670697" cy="1050417"/>
            <a:chOff x="0" y="0"/>
            <a:chExt cx="14227596" cy="1400556"/>
          </a:xfrm>
        </p:grpSpPr>
        <p:grpSp>
          <p:nvGrpSpPr>
            <p:cNvPr name="Group 12" id="12"/>
            <p:cNvGrpSpPr/>
            <p:nvPr/>
          </p:nvGrpSpPr>
          <p:grpSpPr>
            <a:xfrm rot="0">
              <a:off x="0" y="0"/>
              <a:ext cx="1283211" cy="128321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C1282D"/>
              </a:solidFill>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sp>
          <p:nvSpPr>
            <p:cNvPr name="TextBox 15" id="15"/>
            <p:cNvSpPr txBox="true"/>
            <p:nvPr/>
          </p:nvSpPr>
          <p:spPr>
            <a:xfrm rot="0">
              <a:off x="1867411" y="-104775"/>
              <a:ext cx="12360184" cy="15053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54 Topic Study Groups (TSGs) covering an extensive range of topics on mathematics education. Delegates can attend their choice of two TSGs, and each is like a mini-conference with five hours of sharing, discussion, and collaborative work held over four sessions across the Congress.</a:t>
              </a:r>
            </a:p>
          </p:txBody>
        </p:sp>
      </p:grpSp>
      <p:sp>
        <p:nvSpPr>
          <p:cNvPr name="Freeform 16" id="16"/>
          <p:cNvSpPr/>
          <p:nvPr/>
        </p:nvSpPr>
        <p:spPr>
          <a:xfrm flipH="false" flipV="false" rot="0">
            <a:off x="2700479" y="9006078"/>
            <a:ext cx="3597877" cy="3773483"/>
          </a:xfrm>
          <a:custGeom>
            <a:avLst/>
            <a:gdLst/>
            <a:ahLst/>
            <a:cxnLst/>
            <a:rect r="r" b="b" t="t" l="l"/>
            <a:pathLst>
              <a:path h="3773483" w="3597877">
                <a:moveTo>
                  <a:pt x="0" y="0"/>
                </a:moveTo>
                <a:lnTo>
                  <a:pt x="3597877" y="0"/>
                </a:lnTo>
                <a:lnTo>
                  <a:pt x="3597877" y="3773483"/>
                </a:lnTo>
                <a:lnTo>
                  <a:pt x="0" y="3773483"/>
                </a:lnTo>
                <a:lnTo>
                  <a:pt x="0" y="0"/>
                </a:lnTo>
                <a:close/>
              </a:path>
            </a:pathLst>
          </a:custGeom>
          <a:blipFill>
            <a:blip r:embed="rId3"/>
            <a:stretch>
              <a:fillRect l="0" t="0" r="0" b="0"/>
            </a:stretch>
          </a:blipFill>
        </p:spPr>
      </p:sp>
      <p:grpSp>
        <p:nvGrpSpPr>
          <p:cNvPr name="Group 17" id="17"/>
          <p:cNvGrpSpPr/>
          <p:nvPr/>
        </p:nvGrpSpPr>
        <p:grpSpPr>
          <a:xfrm rot="0">
            <a:off x="6192012" y="5160531"/>
            <a:ext cx="10664287" cy="962408"/>
            <a:chOff x="0" y="0"/>
            <a:chExt cx="14219050" cy="1283211"/>
          </a:xfrm>
        </p:grpSpPr>
        <p:grpSp>
          <p:nvGrpSpPr>
            <p:cNvPr name="Group 18" id="18"/>
            <p:cNvGrpSpPr/>
            <p:nvPr/>
          </p:nvGrpSpPr>
          <p:grpSpPr>
            <a:xfrm rot="0">
              <a:off x="0" y="0"/>
              <a:ext cx="1283211" cy="128321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C1282D"/>
              </a:solidFill>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sp>
          <p:nvSpPr>
            <p:cNvPr name="TextBox 21" id="21"/>
            <p:cNvSpPr txBox="true"/>
            <p:nvPr/>
          </p:nvSpPr>
          <p:spPr>
            <a:xfrm rot="0">
              <a:off x="1916271" y="-104775"/>
              <a:ext cx="12302779" cy="9846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Vibrant and innovative Discussion Groups and reimagined interactive Workshops, proposed and run by ICME-15 delegates.</a:t>
              </a:r>
            </a:p>
          </p:txBody>
        </p:sp>
      </p:grpSp>
      <p:grpSp>
        <p:nvGrpSpPr>
          <p:cNvPr name="Group 22" id="22"/>
          <p:cNvGrpSpPr/>
          <p:nvPr/>
        </p:nvGrpSpPr>
        <p:grpSpPr>
          <a:xfrm rot="0">
            <a:off x="6192012" y="6940198"/>
            <a:ext cx="962408" cy="96240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C1282D"/>
            </a:solidFill>
          </p:spPr>
        </p:sp>
        <p:sp>
          <p:nvSpPr>
            <p:cNvPr name="TextBox 24" id="24"/>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sp>
        <p:nvSpPr>
          <p:cNvPr name="Freeform 25" id="25"/>
          <p:cNvSpPr/>
          <p:nvPr/>
        </p:nvSpPr>
        <p:spPr>
          <a:xfrm flipH="false" flipV="false" rot="0">
            <a:off x="6298356" y="3406719"/>
            <a:ext cx="742107" cy="751674"/>
          </a:xfrm>
          <a:custGeom>
            <a:avLst/>
            <a:gdLst/>
            <a:ahLst/>
            <a:cxnLst/>
            <a:rect r="r" b="b" t="t" l="l"/>
            <a:pathLst>
              <a:path h="751674" w="742107">
                <a:moveTo>
                  <a:pt x="0" y="0"/>
                </a:moveTo>
                <a:lnTo>
                  <a:pt x="742108" y="0"/>
                </a:lnTo>
                <a:lnTo>
                  <a:pt x="742108" y="751674"/>
                </a:lnTo>
                <a:lnTo>
                  <a:pt x="0" y="7516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6298356" y="7034733"/>
            <a:ext cx="773339" cy="773339"/>
          </a:xfrm>
          <a:custGeom>
            <a:avLst/>
            <a:gdLst/>
            <a:ahLst/>
            <a:cxnLst/>
            <a:rect r="r" b="b" t="t" l="l"/>
            <a:pathLst>
              <a:path h="773339" w="773339">
                <a:moveTo>
                  <a:pt x="0" y="0"/>
                </a:moveTo>
                <a:lnTo>
                  <a:pt x="773339" y="0"/>
                </a:lnTo>
                <a:lnTo>
                  <a:pt x="773339" y="773338"/>
                </a:lnTo>
                <a:lnTo>
                  <a:pt x="0" y="7733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7" id="27"/>
          <p:cNvSpPr/>
          <p:nvPr/>
        </p:nvSpPr>
        <p:spPr>
          <a:xfrm flipH="false" flipV="false" rot="0">
            <a:off x="6298356" y="1531573"/>
            <a:ext cx="742107" cy="742107"/>
          </a:xfrm>
          <a:custGeom>
            <a:avLst/>
            <a:gdLst/>
            <a:ahLst/>
            <a:cxnLst/>
            <a:rect r="r" b="b" t="t" l="l"/>
            <a:pathLst>
              <a:path h="742107" w="742107">
                <a:moveTo>
                  <a:pt x="0" y="0"/>
                </a:moveTo>
                <a:lnTo>
                  <a:pt x="742108" y="0"/>
                </a:lnTo>
                <a:lnTo>
                  <a:pt x="742108" y="742107"/>
                </a:lnTo>
                <a:lnTo>
                  <a:pt x="0" y="7421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8" id="28"/>
          <p:cNvSpPr/>
          <p:nvPr/>
        </p:nvSpPr>
        <p:spPr>
          <a:xfrm flipH="false" flipV="false" rot="0">
            <a:off x="6298356" y="5278566"/>
            <a:ext cx="742107" cy="726337"/>
          </a:xfrm>
          <a:custGeom>
            <a:avLst/>
            <a:gdLst/>
            <a:ahLst/>
            <a:cxnLst/>
            <a:rect r="r" b="b" t="t" l="l"/>
            <a:pathLst>
              <a:path h="726337" w="742107">
                <a:moveTo>
                  <a:pt x="0" y="0"/>
                </a:moveTo>
                <a:lnTo>
                  <a:pt x="742108" y="0"/>
                </a:lnTo>
                <a:lnTo>
                  <a:pt x="742108" y="726337"/>
                </a:lnTo>
                <a:lnTo>
                  <a:pt x="0" y="7263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9" id="29"/>
          <p:cNvSpPr txBox="true"/>
          <p:nvPr/>
        </p:nvSpPr>
        <p:spPr>
          <a:xfrm rot="0">
            <a:off x="7629215" y="6892573"/>
            <a:ext cx="9227084" cy="944880"/>
          </a:xfrm>
          <a:prstGeom prst="rect">
            <a:avLst/>
          </a:prstGeom>
        </p:spPr>
        <p:txBody>
          <a:bodyPr anchor="t" rtlCol="false" tIns="0" lIns="0" bIns="0" rIns="0">
            <a:spAutoFit/>
          </a:bodyPr>
          <a:lstStyle/>
          <a:p>
            <a:pPr>
              <a:lnSpc>
                <a:spcPts val="2520"/>
              </a:lnSpc>
              <a:spcBef>
                <a:spcPct val="0"/>
              </a:spcBef>
            </a:pPr>
            <a:r>
              <a:rPr lang="en-US" sz="1800" spc="18">
                <a:solidFill>
                  <a:srgbClr val="000000"/>
                </a:solidFill>
                <a:latin typeface="Roboto Condensed"/>
              </a:rPr>
              <a:t>Bespoke Early Career Research Program that provides early career researchers with opportunities to develop their individual research competencies, meet and work with international experts, and grow their network.</a:t>
            </a:r>
          </a:p>
        </p:txBody>
      </p:sp>
      <p:sp>
        <p:nvSpPr>
          <p:cNvPr name="TextBox 30" id="30"/>
          <p:cNvSpPr txBox="true"/>
          <p:nvPr/>
        </p:nvSpPr>
        <p:spPr>
          <a:xfrm rot="0">
            <a:off x="953763" y="4931227"/>
            <a:ext cx="2993391" cy="1962785"/>
          </a:xfrm>
          <a:prstGeom prst="rect">
            <a:avLst/>
          </a:prstGeom>
        </p:spPr>
        <p:txBody>
          <a:bodyPr anchor="t" rtlCol="false" tIns="0" lIns="0" bIns="0" rIns="0">
            <a:spAutoFit/>
          </a:bodyPr>
          <a:lstStyle/>
          <a:p>
            <a:pPr algn="l" marL="0" indent="0" lvl="0">
              <a:lnSpc>
                <a:spcPts val="7839"/>
              </a:lnSpc>
              <a:spcBef>
                <a:spcPct val="0"/>
              </a:spcBef>
            </a:pPr>
            <a:r>
              <a:rPr lang="en-US" sz="5599" strike="noStrike" u="none">
                <a:solidFill>
                  <a:srgbClr val="FFFFFF"/>
                </a:solidFill>
                <a:latin typeface="Roboto Condensed Bold"/>
              </a:rPr>
              <a:t>ICME-15 Program</a:t>
            </a:r>
          </a:p>
        </p:txBody>
      </p:sp>
      <p:sp>
        <p:nvSpPr>
          <p:cNvPr name="TextBox 31" id="31"/>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Freeform 32" id="32"/>
          <p:cNvSpPr/>
          <p:nvPr/>
        </p:nvSpPr>
        <p:spPr>
          <a:xfrm flipH="false" flipV="false" rot="0">
            <a:off x="953763" y="3046975"/>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12"/>
            <a:stretch>
              <a:fillRect l="0" t="0" r="-266764"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4816593" cy="1354667"/>
          </a:xfrm>
        </p:grpSpPr>
        <p:sp>
          <p:nvSpPr>
            <p:cNvPr name="Freeform 3" id="3"/>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00A99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953763" y="3238606"/>
            <a:ext cx="16377228" cy="4050607"/>
            <a:chOff x="0" y="0"/>
            <a:chExt cx="21836304" cy="5400809"/>
          </a:xfrm>
        </p:grpSpPr>
        <p:pic>
          <p:nvPicPr>
            <p:cNvPr name="Picture 6" id="6"/>
            <p:cNvPicPr>
              <a:picLocks noChangeAspect="true"/>
            </p:cNvPicPr>
            <p:nvPr/>
          </p:nvPicPr>
          <p:blipFill>
            <a:blip r:embed="rId2"/>
            <a:srcRect l="36306" t="13444" r="36016" b="37832"/>
            <a:stretch>
              <a:fillRect/>
            </a:stretch>
          </p:blipFill>
          <p:spPr>
            <a:xfrm flipH="false" flipV="false">
              <a:off x="0" y="0"/>
              <a:ext cx="4601826" cy="5400809"/>
            </a:xfrm>
            <a:prstGeom prst="rect">
              <a:avLst/>
            </a:prstGeom>
          </p:spPr>
        </p:pic>
        <p:pic>
          <p:nvPicPr>
            <p:cNvPr name="Picture 7" id="7"/>
            <p:cNvPicPr>
              <a:picLocks noChangeAspect="true"/>
            </p:cNvPicPr>
            <p:nvPr/>
          </p:nvPicPr>
          <p:blipFill>
            <a:blip r:embed="rId3"/>
            <a:srcRect l="25133" t="0" r="15825" b="0"/>
            <a:stretch>
              <a:fillRect/>
            </a:stretch>
          </p:blipFill>
          <p:spPr>
            <a:xfrm flipH="false" flipV="false">
              <a:off x="5744826" y="0"/>
              <a:ext cx="4601826" cy="5400809"/>
            </a:xfrm>
            <a:prstGeom prst="rect">
              <a:avLst/>
            </a:prstGeom>
          </p:spPr>
        </p:pic>
        <p:pic>
          <p:nvPicPr>
            <p:cNvPr name="Picture 8" id="8"/>
            <p:cNvPicPr>
              <a:picLocks noChangeAspect="true"/>
            </p:cNvPicPr>
            <p:nvPr/>
          </p:nvPicPr>
          <p:blipFill>
            <a:blip r:embed="rId4"/>
            <a:srcRect l="25694" t="11177" r="27463" b="42969"/>
            <a:stretch>
              <a:fillRect/>
            </a:stretch>
          </p:blipFill>
          <p:spPr>
            <a:xfrm flipH="false" flipV="false">
              <a:off x="11489652" y="0"/>
              <a:ext cx="4601826" cy="5400809"/>
            </a:xfrm>
            <a:prstGeom prst="rect">
              <a:avLst/>
            </a:prstGeom>
          </p:spPr>
        </p:pic>
        <p:pic>
          <p:nvPicPr>
            <p:cNvPr name="Picture 9" id="9"/>
            <p:cNvPicPr>
              <a:picLocks noChangeAspect="true"/>
            </p:cNvPicPr>
            <p:nvPr/>
          </p:nvPicPr>
          <p:blipFill>
            <a:blip r:embed="rId5"/>
            <a:srcRect l="13923" t="11815" r="6703" b="13513"/>
            <a:stretch>
              <a:fillRect/>
            </a:stretch>
          </p:blipFill>
          <p:spPr>
            <a:xfrm flipH="false" flipV="false">
              <a:off x="17234478" y="0"/>
              <a:ext cx="4601826" cy="5400809"/>
            </a:xfrm>
            <a:prstGeom prst="rect">
              <a:avLst/>
            </a:prstGeom>
          </p:spPr>
        </p:pic>
      </p:grpSp>
      <p:grpSp>
        <p:nvGrpSpPr>
          <p:cNvPr name="Group 10" id="10"/>
          <p:cNvGrpSpPr/>
          <p:nvPr/>
        </p:nvGrpSpPr>
        <p:grpSpPr>
          <a:xfrm rot="0">
            <a:off x="953763" y="7527050"/>
            <a:ext cx="3458288" cy="1257724"/>
            <a:chOff x="0" y="0"/>
            <a:chExt cx="4611050" cy="1676965"/>
          </a:xfrm>
        </p:grpSpPr>
        <p:sp>
          <p:nvSpPr>
            <p:cNvPr name="TextBox 11" id="11"/>
            <p:cNvSpPr txBox="true"/>
            <p:nvPr/>
          </p:nvSpPr>
          <p:spPr>
            <a:xfrm rot="0">
              <a:off x="0" y="-85725"/>
              <a:ext cx="4611050" cy="778184"/>
            </a:xfrm>
            <a:prstGeom prst="rect">
              <a:avLst/>
            </a:prstGeom>
          </p:spPr>
          <p:txBody>
            <a:bodyPr anchor="t" rtlCol="false" tIns="0" lIns="0" bIns="0" rIns="0">
              <a:spAutoFit/>
            </a:bodyPr>
            <a:lstStyle/>
            <a:p>
              <a:pPr algn="ctr">
                <a:lnSpc>
                  <a:spcPts val="4812"/>
                </a:lnSpc>
              </a:pPr>
              <a:r>
                <a:rPr lang="en-US" sz="3437">
                  <a:solidFill>
                    <a:srgbClr val="C1282D"/>
                  </a:solidFill>
                  <a:latin typeface="Roboto Condensed Bold"/>
                </a:rPr>
                <a:t>Jill Adler</a:t>
              </a:r>
            </a:p>
          </p:txBody>
        </p:sp>
        <p:sp>
          <p:nvSpPr>
            <p:cNvPr name="TextBox 12" id="12"/>
            <p:cNvSpPr txBox="true"/>
            <p:nvPr/>
          </p:nvSpPr>
          <p:spPr>
            <a:xfrm rot="0">
              <a:off x="0" y="852100"/>
              <a:ext cx="4611050" cy="824865"/>
            </a:xfrm>
            <a:prstGeom prst="rect">
              <a:avLst/>
            </a:prstGeom>
          </p:spPr>
          <p:txBody>
            <a:bodyPr anchor="t" rtlCol="false" tIns="0" lIns="0" bIns="0" rIns="0">
              <a:spAutoFit/>
            </a:bodyPr>
            <a:lstStyle/>
            <a:p>
              <a:pPr algn="ctr">
                <a:lnSpc>
                  <a:spcPts val="2520"/>
                </a:lnSpc>
              </a:pPr>
              <a:r>
                <a:rPr lang="en-US" sz="1800">
                  <a:solidFill>
                    <a:srgbClr val="242424"/>
                  </a:solidFill>
                  <a:latin typeface="Roboto Condensed"/>
                </a:rPr>
                <a:t>University of the Witwatersrand</a:t>
              </a:r>
            </a:p>
            <a:p>
              <a:pPr algn="ctr">
                <a:lnSpc>
                  <a:spcPts val="2520"/>
                </a:lnSpc>
              </a:pPr>
              <a:r>
                <a:rPr lang="en-US" sz="1800">
                  <a:solidFill>
                    <a:srgbClr val="242424"/>
                  </a:solidFill>
                  <a:latin typeface="Roboto Condensed"/>
                </a:rPr>
                <a:t>South Africa</a:t>
              </a:r>
            </a:p>
          </p:txBody>
        </p:sp>
      </p:grpSp>
      <p:grpSp>
        <p:nvGrpSpPr>
          <p:cNvPr name="Group 13" id="13"/>
          <p:cNvGrpSpPr/>
          <p:nvPr/>
        </p:nvGrpSpPr>
        <p:grpSpPr>
          <a:xfrm rot="0">
            <a:off x="5267038" y="7527050"/>
            <a:ext cx="3472023" cy="1257724"/>
            <a:chOff x="0" y="0"/>
            <a:chExt cx="4629364" cy="1676965"/>
          </a:xfrm>
        </p:grpSpPr>
        <p:sp>
          <p:nvSpPr>
            <p:cNvPr name="TextBox 14" id="14"/>
            <p:cNvSpPr txBox="true"/>
            <p:nvPr/>
          </p:nvSpPr>
          <p:spPr>
            <a:xfrm rot="0">
              <a:off x="0" y="-85725"/>
              <a:ext cx="4629364" cy="778184"/>
            </a:xfrm>
            <a:prstGeom prst="rect">
              <a:avLst/>
            </a:prstGeom>
          </p:spPr>
          <p:txBody>
            <a:bodyPr anchor="t" rtlCol="false" tIns="0" lIns="0" bIns="0" rIns="0">
              <a:spAutoFit/>
            </a:bodyPr>
            <a:lstStyle/>
            <a:p>
              <a:pPr algn="ctr" marL="0" indent="0" lvl="0">
                <a:lnSpc>
                  <a:spcPts val="4812"/>
                </a:lnSpc>
                <a:spcBef>
                  <a:spcPct val="0"/>
                </a:spcBef>
              </a:pPr>
              <a:r>
                <a:rPr lang="en-US" sz="3437" strike="noStrike" u="none">
                  <a:solidFill>
                    <a:srgbClr val="C1282D"/>
                  </a:solidFill>
                  <a:latin typeface="Roboto Condensed Bold"/>
                </a:rPr>
                <a:t>Iddo Gal</a:t>
              </a:r>
            </a:p>
          </p:txBody>
        </p:sp>
        <p:sp>
          <p:nvSpPr>
            <p:cNvPr name="TextBox 15" id="15"/>
            <p:cNvSpPr txBox="true"/>
            <p:nvPr/>
          </p:nvSpPr>
          <p:spPr>
            <a:xfrm rot="0">
              <a:off x="0" y="852100"/>
              <a:ext cx="4629364" cy="824865"/>
            </a:xfrm>
            <a:prstGeom prst="rect">
              <a:avLst/>
            </a:prstGeom>
          </p:spPr>
          <p:txBody>
            <a:bodyPr anchor="t" rtlCol="false" tIns="0" lIns="0" bIns="0" rIns="0">
              <a:spAutoFit/>
            </a:bodyPr>
            <a:lstStyle/>
            <a:p>
              <a:pPr algn="ctr">
                <a:lnSpc>
                  <a:spcPts val="2520"/>
                </a:lnSpc>
              </a:pPr>
              <a:r>
                <a:rPr lang="en-US" sz="1800">
                  <a:solidFill>
                    <a:srgbClr val="242424"/>
                  </a:solidFill>
                  <a:latin typeface="Roboto Condensed"/>
                </a:rPr>
                <a:t>University of Haifa</a:t>
              </a:r>
            </a:p>
            <a:p>
              <a:pPr algn="ctr">
                <a:lnSpc>
                  <a:spcPts val="2520"/>
                </a:lnSpc>
              </a:pPr>
              <a:r>
                <a:rPr lang="en-US" sz="1800">
                  <a:solidFill>
                    <a:srgbClr val="242424"/>
                  </a:solidFill>
                  <a:latin typeface="Roboto Condensed"/>
                </a:rPr>
                <a:t>Israel</a:t>
              </a:r>
            </a:p>
          </p:txBody>
        </p:sp>
      </p:grpSp>
      <p:grpSp>
        <p:nvGrpSpPr>
          <p:cNvPr name="Group 16" id="16"/>
          <p:cNvGrpSpPr/>
          <p:nvPr/>
        </p:nvGrpSpPr>
        <p:grpSpPr>
          <a:xfrm rot="0">
            <a:off x="9596311" y="7527050"/>
            <a:ext cx="3443599" cy="1257724"/>
            <a:chOff x="0" y="0"/>
            <a:chExt cx="4591466" cy="1676965"/>
          </a:xfrm>
        </p:grpSpPr>
        <p:sp>
          <p:nvSpPr>
            <p:cNvPr name="TextBox 17" id="17"/>
            <p:cNvSpPr txBox="true"/>
            <p:nvPr/>
          </p:nvSpPr>
          <p:spPr>
            <a:xfrm rot="0">
              <a:off x="0" y="-85725"/>
              <a:ext cx="4591466" cy="778184"/>
            </a:xfrm>
            <a:prstGeom prst="rect">
              <a:avLst/>
            </a:prstGeom>
          </p:spPr>
          <p:txBody>
            <a:bodyPr anchor="t" rtlCol="false" tIns="0" lIns="0" bIns="0" rIns="0">
              <a:spAutoFit/>
            </a:bodyPr>
            <a:lstStyle/>
            <a:p>
              <a:pPr algn="ctr" marL="0" indent="0" lvl="0">
                <a:lnSpc>
                  <a:spcPts val="4812"/>
                </a:lnSpc>
                <a:spcBef>
                  <a:spcPct val="0"/>
                </a:spcBef>
              </a:pPr>
              <a:r>
                <a:rPr lang="en-US" sz="3437" strike="noStrike" u="none">
                  <a:solidFill>
                    <a:srgbClr val="C1282D"/>
                  </a:solidFill>
                  <a:latin typeface="Roboto Condensed Bold"/>
                </a:rPr>
                <a:t>Jason Sharples</a:t>
              </a:r>
            </a:p>
          </p:txBody>
        </p:sp>
        <p:sp>
          <p:nvSpPr>
            <p:cNvPr name="TextBox 18" id="18"/>
            <p:cNvSpPr txBox="true"/>
            <p:nvPr/>
          </p:nvSpPr>
          <p:spPr>
            <a:xfrm rot="0">
              <a:off x="0" y="852100"/>
              <a:ext cx="4591466" cy="824865"/>
            </a:xfrm>
            <a:prstGeom prst="rect">
              <a:avLst/>
            </a:prstGeom>
          </p:spPr>
          <p:txBody>
            <a:bodyPr anchor="t" rtlCol="false" tIns="0" lIns="0" bIns="0" rIns="0">
              <a:spAutoFit/>
            </a:bodyPr>
            <a:lstStyle/>
            <a:p>
              <a:pPr algn="ctr">
                <a:lnSpc>
                  <a:spcPts val="2520"/>
                </a:lnSpc>
              </a:pPr>
              <a:r>
                <a:rPr lang="en-US" sz="1800">
                  <a:solidFill>
                    <a:srgbClr val="242424"/>
                  </a:solidFill>
                  <a:latin typeface="Roboto Condensed"/>
                </a:rPr>
                <a:t>University of New South Wales</a:t>
              </a:r>
            </a:p>
            <a:p>
              <a:pPr algn="ctr">
                <a:lnSpc>
                  <a:spcPts val="2520"/>
                </a:lnSpc>
              </a:pPr>
              <a:r>
                <a:rPr lang="en-US" sz="1800">
                  <a:solidFill>
                    <a:srgbClr val="242424"/>
                  </a:solidFill>
                  <a:latin typeface="Roboto Condensed"/>
                </a:rPr>
                <a:t>Australia</a:t>
              </a:r>
            </a:p>
          </p:txBody>
        </p:sp>
      </p:grpSp>
      <p:grpSp>
        <p:nvGrpSpPr>
          <p:cNvPr name="Group 19" id="19"/>
          <p:cNvGrpSpPr/>
          <p:nvPr/>
        </p:nvGrpSpPr>
        <p:grpSpPr>
          <a:xfrm rot="0">
            <a:off x="13897161" y="7527050"/>
            <a:ext cx="3438339" cy="1257474"/>
            <a:chOff x="0" y="0"/>
            <a:chExt cx="4584452" cy="1676631"/>
          </a:xfrm>
        </p:grpSpPr>
        <p:sp>
          <p:nvSpPr>
            <p:cNvPr name="TextBox 20" id="20"/>
            <p:cNvSpPr txBox="true"/>
            <p:nvPr/>
          </p:nvSpPr>
          <p:spPr>
            <a:xfrm rot="0">
              <a:off x="0" y="-85725"/>
              <a:ext cx="4584452" cy="778184"/>
            </a:xfrm>
            <a:prstGeom prst="rect">
              <a:avLst/>
            </a:prstGeom>
          </p:spPr>
          <p:txBody>
            <a:bodyPr anchor="t" rtlCol="false" tIns="0" lIns="0" bIns="0" rIns="0">
              <a:spAutoFit/>
            </a:bodyPr>
            <a:lstStyle/>
            <a:p>
              <a:pPr algn="ctr" marL="0" indent="0" lvl="0">
                <a:lnSpc>
                  <a:spcPts val="4812"/>
                </a:lnSpc>
                <a:spcBef>
                  <a:spcPct val="0"/>
                </a:spcBef>
              </a:pPr>
              <a:r>
                <a:rPr lang="en-US" sz="3437" strike="noStrike" u="none">
                  <a:solidFill>
                    <a:srgbClr val="C1282D"/>
                  </a:solidFill>
                  <a:latin typeface="Roboto Condensed Bold"/>
                </a:rPr>
                <a:t>Rina Zazkis</a:t>
              </a:r>
            </a:p>
          </p:txBody>
        </p:sp>
        <p:sp>
          <p:nvSpPr>
            <p:cNvPr name="TextBox 21" id="21"/>
            <p:cNvSpPr txBox="true"/>
            <p:nvPr/>
          </p:nvSpPr>
          <p:spPr>
            <a:xfrm rot="0">
              <a:off x="0" y="852100"/>
              <a:ext cx="4584452" cy="824531"/>
            </a:xfrm>
            <a:prstGeom prst="rect">
              <a:avLst/>
            </a:prstGeom>
          </p:spPr>
          <p:txBody>
            <a:bodyPr anchor="t" rtlCol="false" tIns="0" lIns="0" bIns="0" rIns="0">
              <a:spAutoFit/>
            </a:bodyPr>
            <a:lstStyle/>
            <a:p>
              <a:pPr algn="ctr">
                <a:lnSpc>
                  <a:spcPts val="2547"/>
                </a:lnSpc>
              </a:pPr>
              <a:r>
                <a:rPr lang="en-US" sz="1819">
                  <a:solidFill>
                    <a:srgbClr val="242424"/>
                  </a:solidFill>
                  <a:latin typeface="Roboto Condensed"/>
                </a:rPr>
                <a:t>Simon Fraser University</a:t>
              </a:r>
            </a:p>
            <a:p>
              <a:pPr algn="ctr">
                <a:lnSpc>
                  <a:spcPts val="2520"/>
                </a:lnSpc>
              </a:pPr>
              <a:r>
                <a:rPr lang="en-US" sz="1800">
                  <a:solidFill>
                    <a:srgbClr val="242424"/>
                  </a:solidFill>
                  <a:latin typeface="Roboto Condensed"/>
                </a:rPr>
                <a:t>Canada</a:t>
              </a:r>
            </a:p>
          </p:txBody>
        </p:sp>
      </p:grpSp>
      <p:sp>
        <p:nvSpPr>
          <p:cNvPr name="TextBox 22" id="22"/>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C1282D"/>
                </a:solidFill>
                <a:latin typeface="Roboto Condensed Bold"/>
              </a:rPr>
              <a:t>icme15.org</a:t>
            </a:r>
          </a:p>
        </p:txBody>
      </p:sp>
      <p:grpSp>
        <p:nvGrpSpPr>
          <p:cNvPr name="Group 23" id="23"/>
          <p:cNvGrpSpPr/>
          <p:nvPr/>
        </p:nvGrpSpPr>
        <p:grpSpPr>
          <a:xfrm rot="0">
            <a:off x="5643594" y="952851"/>
            <a:ext cx="7000812" cy="1323485"/>
            <a:chOff x="0" y="0"/>
            <a:chExt cx="9334416" cy="1764647"/>
          </a:xfrm>
        </p:grpSpPr>
        <p:sp>
          <p:nvSpPr>
            <p:cNvPr name="TextBox 24" id="24"/>
            <p:cNvSpPr txBox="true"/>
            <p:nvPr/>
          </p:nvSpPr>
          <p:spPr>
            <a:xfrm rot="0">
              <a:off x="2508556" y="-123825"/>
              <a:ext cx="6825860" cy="1254972"/>
            </a:xfrm>
            <a:prstGeom prst="rect">
              <a:avLst/>
            </a:prstGeom>
          </p:spPr>
          <p:txBody>
            <a:bodyPr anchor="t" rtlCol="false" tIns="0" lIns="0" bIns="0" rIns="0">
              <a:spAutoFit/>
            </a:bodyPr>
            <a:lstStyle/>
            <a:p>
              <a:pPr marL="0" indent="0" lvl="0">
                <a:lnSpc>
                  <a:spcPts val="7840"/>
                </a:lnSpc>
                <a:spcBef>
                  <a:spcPct val="0"/>
                </a:spcBef>
              </a:pPr>
              <a:r>
                <a:rPr lang="en-US" sz="5600">
                  <a:solidFill>
                    <a:srgbClr val="FFFFFF"/>
                  </a:solidFill>
                  <a:latin typeface="Roboto Condensed Bold"/>
                </a:rPr>
                <a:t>Plenary </a:t>
              </a:r>
              <a:r>
                <a:rPr lang="en-US" sz="5600" strike="noStrike" u="none">
                  <a:solidFill>
                    <a:srgbClr val="FFFFFF"/>
                  </a:solidFill>
                  <a:latin typeface="Roboto Condensed Bold"/>
                </a:rPr>
                <a:t>Speakers</a:t>
              </a:r>
            </a:p>
          </p:txBody>
        </p:sp>
        <p:sp>
          <p:nvSpPr>
            <p:cNvPr name="Freeform 25" id="25"/>
            <p:cNvSpPr/>
            <p:nvPr/>
          </p:nvSpPr>
          <p:spPr>
            <a:xfrm flipH="false" flipV="false" rot="0">
              <a:off x="0" y="0"/>
              <a:ext cx="1929638" cy="1764647"/>
            </a:xfrm>
            <a:custGeom>
              <a:avLst/>
              <a:gdLst/>
              <a:ahLst/>
              <a:cxnLst/>
              <a:rect r="r" b="b" t="t" l="l"/>
              <a:pathLst>
                <a:path h="1764647" w="1929638">
                  <a:moveTo>
                    <a:pt x="0" y="0"/>
                  </a:moveTo>
                  <a:lnTo>
                    <a:pt x="1929638" y="0"/>
                  </a:lnTo>
                  <a:lnTo>
                    <a:pt x="1929638" y="1764647"/>
                  </a:lnTo>
                  <a:lnTo>
                    <a:pt x="0" y="1764647"/>
                  </a:lnTo>
                  <a:lnTo>
                    <a:pt x="0" y="0"/>
                  </a:lnTo>
                  <a:close/>
                </a:path>
              </a:pathLst>
            </a:custGeom>
            <a:blipFill>
              <a:blip r:embed="rId6"/>
              <a:stretch>
                <a:fillRect l="0" t="0" r="-266764"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345" y="9333753"/>
            <a:ext cx="20023241" cy="3159817"/>
            <a:chOff x="0" y="0"/>
            <a:chExt cx="5273611" cy="832215"/>
          </a:xfrm>
        </p:grpSpPr>
        <p:sp>
          <p:nvSpPr>
            <p:cNvPr name="Freeform 3" id="3"/>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429047" y="-233760"/>
            <a:ext cx="6858953" cy="10532862"/>
            <a:chOff x="0" y="0"/>
            <a:chExt cx="9145271" cy="14043816"/>
          </a:xfrm>
        </p:grpSpPr>
        <p:pic>
          <p:nvPicPr>
            <p:cNvPr name="Picture 6" id="6"/>
            <p:cNvPicPr>
              <a:picLocks noChangeAspect="true"/>
            </p:cNvPicPr>
            <p:nvPr/>
          </p:nvPicPr>
          <p:blipFill>
            <a:blip r:embed="rId2"/>
            <a:srcRect l="46802" t="5095" r="12144" b="350"/>
            <a:stretch>
              <a:fillRect/>
            </a:stretch>
          </p:blipFill>
          <p:spPr>
            <a:xfrm flipH="false" flipV="false">
              <a:off x="0" y="0"/>
              <a:ext cx="9145271" cy="14043816"/>
            </a:xfrm>
            <a:prstGeom prst="rect">
              <a:avLst/>
            </a:prstGeom>
          </p:spPr>
        </p:pic>
      </p:grpSp>
      <p:grpSp>
        <p:nvGrpSpPr>
          <p:cNvPr name="Group 7" id="7"/>
          <p:cNvGrpSpPr/>
          <p:nvPr/>
        </p:nvGrpSpPr>
        <p:grpSpPr>
          <a:xfrm rot="0">
            <a:off x="953763" y="4376647"/>
            <a:ext cx="9535087" cy="659892"/>
            <a:chOff x="0" y="0"/>
            <a:chExt cx="12713449" cy="879856"/>
          </a:xfrm>
        </p:grpSpPr>
        <p:sp>
          <p:nvSpPr>
            <p:cNvPr name="Freeform 8" id="8"/>
            <p:cNvSpPr/>
            <p:nvPr/>
          </p:nvSpPr>
          <p:spPr>
            <a:xfrm flipH="false" flipV="false" rot="0">
              <a:off x="0" y="86079"/>
              <a:ext cx="191886" cy="191886"/>
            </a:xfrm>
            <a:custGeom>
              <a:avLst/>
              <a:gdLst/>
              <a:ahLst/>
              <a:cxnLst/>
              <a:rect r="r" b="b" t="t" l="l"/>
              <a:pathLst>
                <a:path h="191886" w="191886">
                  <a:moveTo>
                    <a:pt x="0" y="0"/>
                  </a:moveTo>
                  <a:lnTo>
                    <a:pt x="191886" y="0"/>
                  </a:lnTo>
                  <a:lnTo>
                    <a:pt x="191886" y="191886"/>
                  </a:lnTo>
                  <a:lnTo>
                    <a:pt x="0" y="191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707238" y="-104775"/>
              <a:ext cx="12006211" cy="984631"/>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a:rPr>
                <a:t>Examine the role of </a:t>
              </a:r>
              <a:r>
                <a:rPr lang="en-US" sz="1800">
                  <a:solidFill>
                    <a:srgbClr val="000000"/>
                  </a:solidFill>
                  <a:latin typeface="Roboto Condensed Bold"/>
                </a:rPr>
                <a:t>Indigenous mathematics in the learning and teaching of arithmetic and number systems</a:t>
              </a:r>
              <a:r>
                <a:rPr lang="en-US" sz="1800">
                  <a:solidFill>
                    <a:srgbClr val="000000"/>
                  </a:solidFill>
                  <a:latin typeface="Roboto Condensed"/>
                </a:rPr>
                <a:t> in TSG 1.1: Teaching and learning of number and arithmetic.</a:t>
              </a:r>
            </a:p>
          </p:txBody>
        </p:sp>
      </p:grpSp>
      <p:grpSp>
        <p:nvGrpSpPr>
          <p:cNvPr name="Group 10" id="10"/>
          <p:cNvGrpSpPr/>
          <p:nvPr/>
        </p:nvGrpSpPr>
        <p:grpSpPr>
          <a:xfrm rot="0">
            <a:off x="953763" y="6502387"/>
            <a:ext cx="9535087" cy="1440942"/>
            <a:chOff x="0" y="0"/>
            <a:chExt cx="12713449" cy="1921256"/>
          </a:xfrm>
        </p:grpSpPr>
        <p:sp>
          <p:nvSpPr>
            <p:cNvPr name="TextBox 11" id="11"/>
            <p:cNvSpPr txBox="true"/>
            <p:nvPr/>
          </p:nvSpPr>
          <p:spPr>
            <a:xfrm rot="0">
              <a:off x="707238" y="-104775"/>
              <a:ext cx="12006211" cy="20260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Learn about </a:t>
              </a:r>
              <a:r>
                <a:rPr lang="en-US" sz="1800" strike="noStrike" u="none">
                  <a:solidFill>
                    <a:srgbClr val="000000"/>
                  </a:solidFill>
                  <a:latin typeface="Roboto Condensed Bold"/>
                </a:rPr>
                <a:t>the role of emerging devices (wearables, smartphones, graphics tablets and haptic devices) and technologies (artificially intelligent learning platforms, extended, virtual and augmented reality environments)</a:t>
              </a:r>
              <a:r>
                <a:rPr lang="en-US" sz="1800" strike="noStrike" u="none">
                  <a:solidFill>
                    <a:srgbClr val="000000"/>
                  </a:solidFill>
                  <a:latin typeface="Roboto Condensed"/>
                </a:rPr>
                <a:t> in TSG 3.8: The role and the use of technology in the teaching and learning of mathematics at upper secondary and tertiary level.</a:t>
              </a:r>
            </a:p>
          </p:txBody>
        </p:sp>
        <p:sp>
          <p:nvSpPr>
            <p:cNvPr name="Freeform 12" id="12"/>
            <p:cNvSpPr/>
            <p:nvPr/>
          </p:nvSpPr>
          <p:spPr>
            <a:xfrm flipH="false" flipV="false" rot="0">
              <a:off x="0" y="59497"/>
              <a:ext cx="191886" cy="191886"/>
            </a:xfrm>
            <a:custGeom>
              <a:avLst/>
              <a:gdLst/>
              <a:ahLst/>
              <a:cxnLst/>
              <a:rect r="r" b="b" t="t" l="l"/>
              <a:pathLst>
                <a:path h="191886" w="191886">
                  <a:moveTo>
                    <a:pt x="0" y="0"/>
                  </a:moveTo>
                  <a:lnTo>
                    <a:pt x="191886" y="0"/>
                  </a:lnTo>
                  <a:lnTo>
                    <a:pt x="191886" y="191886"/>
                  </a:lnTo>
                  <a:lnTo>
                    <a:pt x="0" y="191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3" id="13"/>
          <p:cNvSpPr/>
          <p:nvPr/>
        </p:nvSpPr>
        <p:spPr>
          <a:xfrm flipH="false" flipV="false" rot="0">
            <a:off x="953763" y="936497"/>
            <a:ext cx="1447228" cy="1323485"/>
          </a:xfrm>
          <a:custGeom>
            <a:avLst/>
            <a:gdLst/>
            <a:ahLst/>
            <a:cxnLst/>
            <a:rect r="r" b="b" t="t" l="l"/>
            <a:pathLst>
              <a:path h="1323485" w="1447228">
                <a:moveTo>
                  <a:pt x="0" y="0"/>
                </a:moveTo>
                <a:lnTo>
                  <a:pt x="1447228" y="0"/>
                </a:lnTo>
                <a:lnTo>
                  <a:pt x="1447228" y="1323485"/>
                </a:lnTo>
                <a:lnTo>
                  <a:pt x="0" y="1323485"/>
                </a:lnTo>
                <a:lnTo>
                  <a:pt x="0" y="0"/>
                </a:lnTo>
                <a:close/>
              </a:path>
            </a:pathLst>
          </a:custGeom>
          <a:blipFill>
            <a:blip r:embed="rId5"/>
            <a:stretch>
              <a:fillRect l="0" t="0" r="-266764" b="0"/>
            </a:stretch>
          </a:blipFill>
        </p:spPr>
      </p:sp>
      <p:grpSp>
        <p:nvGrpSpPr>
          <p:cNvPr name="Group 14" id="14"/>
          <p:cNvGrpSpPr/>
          <p:nvPr/>
        </p:nvGrpSpPr>
        <p:grpSpPr>
          <a:xfrm rot="0">
            <a:off x="953763" y="5242420"/>
            <a:ext cx="9535087" cy="1050417"/>
            <a:chOff x="0" y="0"/>
            <a:chExt cx="12713449" cy="1400556"/>
          </a:xfrm>
        </p:grpSpPr>
        <p:sp>
          <p:nvSpPr>
            <p:cNvPr name="Freeform 15" id="15"/>
            <p:cNvSpPr/>
            <p:nvPr/>
          </p:nvSpPr>
          <p:spPr>
            <a:xfrm flipH="false" flipV="false" rot="0">
              <a:off x="0" y="86079"/>
              <a:ext cx="191886" cy="191886"/>
            </a:xfrm>
            <a:custGeom>
              <a:avLst/>
              <a:gdLst/>
              <a:ahLst/>
              <a:cxnLst/>
              <a:rect r="r" b="b" t="t" l="l"/>
              <a:pathLst>
                <a:path h="191886" w="191886">
                  <a:moveTo>
                    <a:pt x="0" y="0"/>
                  </a:moveTo>
                  <a:lnTo>
                    <a:pt x="191886" y="0"/>
                  </a:lnTo>
                  <a:lnTo>
                    <a:pt x="191886" y="191886"/>
                  </a:lnTo>
                  <a:lnTo>
                    <a:pt x="0" y="191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707238" y="-104775"/>
              <a:ext cx="12006211" cy="1505331"/>
            </a:xfrm>
            <a:prstGeom prst="rect">
              <a:avLst/>
            </a:prstGeom>
          </p:spPr>
          <p:txBody>
            <a:bodyPr anchor="t" rtlCol="false" tIns="0" lIns="0" bIns="0" rIns="0">
              <a:spAutoFit/>
            </a:bodyPr>
            <a:lstStyle/>
            <a:p>
              <a:pPr>
                <a:lnSpc>
                  <a:spcPts val="3114"/>
                </a:lnSpc>
                <a:spcBef>
                  <a:spcPct val="0"/>
                </a:spcBef>
              </a:pPr>
              <a:r>
                <a:rPr lang="en-US" sz="1800">
                  <a:solidFill>
                    <a:srgbClr val="000000"/>
                  </a:solidFill>
                  <a:latin typeface="Roboto Condensed"/>
                </a:rPr>
                <a:t>Explore </a:t>
              </a:r>
              <a:r>
                <a:rPr lang="en-US" sz="1800">
                  <a:solidFill>
                    <a:srgbClr val="000000"/>
                  </a:solidFill>
                  <a:latin typeface="Roboto Condensed Bold"/>
                </a:rPr>
                <a:t>professional development models for inclusive teaching</a:t>
              </a:r>
              <a:r>
                <a:rPr lang="en-US" sz="1800">
                  <a:solidFill>
                    <a:srgbClr val="000000"/>
                  </a:solidFill>
                  <a:latin typeface="Roboto Condensed"/>
                </a:rPr>
                <a:t> for in-service teachers, interventionists, teacher aides and mathematics coaches in TSG 2.1 Mathematics education for students with special learning needs.</a:t>
              </a:r>
            </a:p>
          </p:txBody>
        </p:sp>
      </p:grpSp>
      <p:sp>
        <p:nvSpPr>
          <p:cNvPr name="TextBox 17" id="17"/>
          <p:cNvSpPr txBox="true"/>
          <p:nvPr/>
        </p:nvSpPr>
        <p:spPr>
          <a:xfrm rot="0">
            <a:off x="953763" y="9514728"/>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
        <p:nvSpPr>
          <p:cNvPr name="TextBox 18" id="18"/>
          <p:cNvSpPr txBox="true"/>
          <p:nvPr/>
        </p:nvSpPr>
        <p:spPr>
          <a:xfrm rot="0">
            <a:off x="953763" y="2847938"/>
            <a:ext cx="9656914" cy="972185"/>
          </a:xfrm>
          <a:prstGeom prst="rect">
            <a:avLst/>
          </a:prstGeom>
        </p:spPr>
        <p:txBody>
          <a:bodyPr anchor="t" rtlCol="false" tIns="0" lIns="0" bIns="0" rIns="0">
            <a:spAutoFit/>
          </a:bodyPr>
          <a:lstStyle/>
          <a:p>
            <a:pPr>
              <a:lnSpc>
                <a:spcPts val="7839"/>
              </a:lnSpc>
            </a:pPr>
            <a:r>
              <a:rPr lang="en-US" sz="5599">
                <a:solidFill>
                  <a:srgbClr val="00A99D"/>
                </a:solidFill>
                <a:latin typeface="Roboto Condensed Bold"/>
              </a:rPr>
              <a:t>Topic Study Group highlights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345" y="9333753"/>
            <a:ext cx="20023241" cy="3159817"/>
            <a:chOff x="0" y="0"/>
            <a:chExt cx="5273611" cy="832215"/>
          </a:xfrm>
        </p:grpSpPr>
        <p:sp>
          <p:nvSpPr>
            <p:cNvPr name="Freeform 3" id="3"/>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902866" y="952851"/>
            <a:ext cx="1447228" cy="1323485"/>
          </a:xfrm>
          <a:custGeom>
            <a:avLst/>
            <a:gdLst/>
            <a:ahLst/>
            <a:cxnLst/>
            <a:rect r="r" b="b" t="t" l="l"/>
            <a:pathLst>
              <a:path h="1323485" w="1447228">
                <a:moveTo>
                  <a:pt x="0" y="0"/>
                </a:moveTo>
                <a:lnTo>
                  <a:pt x="1447228" y="0"/>
                </a:lnTo>
                <a:lnTo>
                  <a:pt x="1447228" y="1323486"/>
                </a:lnTo>
                <a:lnTo>
                  <a:pt x="0" y="1323486"/>
                </a:lnTo>
                <a:lnTo>
                  <a:pt x="0" y="0"/>
                </a:lnTo>
                <a:close/>
              </a:path>
            </a:pathLst>
          </a:custGeom>
          <a:blipFill>
            <a:blip r:embed="rId2"/>
            <a:stretch>
              <a:fillRect l="0" t="0" r="-266764" b="0"/>
            </a:stretch>
          </a:blipFill>
        </p:spPr>
      </p:sp>
      <p:sp>
        <p:nvSpPr>
          <p:cNvPr name="TextBox 6" id="6"/>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grpSp>
        <p:nvGrpSpPr>
          <p:cNvPr name="Group 7" id="7"/>
          <p:cNvGrpSpPr/>
          <p:nvPr/>
        </p:nvGrpSpPr>
        <p:grpSpPr>
          <a:xfrm rot="0">
            <a:off x="7815008" y="3857559"/>
            <a:ext cx="9535087" cy="1050417"/>
            <a:chOff x="0" y="0"/>
            <a:chExt cx="12713449" cy="1400556"/>
          </a:xfrm>
        </p:grpSpPr>
        <p:sp>
          <p:nvSpPr>
            <p:cNvPr name="TextBox 8" id="8"/>
            <p:cNvSpPr txBox="true"/>
            <p:nvPr/>
          </p:nvSpPr>
          <p:spPr>
            <a:xfrm rot="0">
              <a:off x="707238" y="-104775"/>
              <a:ext cx="12006211" cy="1505331"/>
            </a:xfrm>
            <a:prstGeom prst="rect">
              <a:avLst/>
            </a:prstGeom>
          </p:spPr>
          <p:txBody>
            <a:bodyPr anchor="t" rtlCol="false" tIns="0" lIns="0" bIns="0" rIns="0">
              <a:spAutoFit/>
            </a:bodyPr>
            <a:lstStyle/>
            <a:p>
              <a:pPr algn="l" marL="0" indent="0" lvl="0">
                <a:lnSpc>
                  <a:spcPts val="3114"/>
                </a:lnSpc>
                <a:spcBef>
                  <a:spcPct val="0"/>
                </a:spcBef>
              </a:pPr>
              <a:r>
                <a:rPr lang="en-US" sz="1800">
                  <a:solidFill>
                    <a:srgbClr val="000000"/>
                  </a:solidFill>
                  <a:latin typeface="Roboto Condensed"/>
                </a:rPr>
                <a:t>Understand how </a:t>
              </a:r>
              <a:r>
                <a:rPr lang="en-US" sz="1800">
                  <a:solidFill>
                    <a:srgbClr val="000000"/>
                  </a:solidFill>
                  <a:latin typeface="Roboto Condensed Bold"/>
                </a:rPr>
                <a:t>different perspectives, political agendas, and policies can influence the status and preparation of early childhood and primary school mathematics teachers</a:t>
              </a:r>
              <a:r>
                <a:rPr lang="en-US" sz="1800">
                  <a:solidFill>
                    <a:srgbClr val="000000"/>
                  </a:solidFill>
                  <a:latin typeface="Roboto Condensed"/>
                </a:rPr>
                <a:t> in TSG 4.1: Preservice mathematics teacher education for the early childhood/primary level</a:t>
              </a:r>
            </a:p>
          </p:txBody>
        </p:sp>
        <p:sp>
          <p:nvSpPr>
            <p:cNvPr name="Freeform 9" id="9"/>
            <p:cNvSpPr/>
            <p:nvPr/>
          </p:nvSpPr>
          <p:spPr>
            <a:xfrm flipH="false" flipV="false" rot="0">
              <a:off x="0" y="59497"/>
              <a:ext cx="191886" cy="191886"/>
            </a:xfrm>
            <a:custGeom>
              <a:avLst/>
              <a:gdLst/>
              <a:ahLst/>
              <a:cxnLst/>
              <a:rect r="r" b="b" t="t" l="l"/>
              <a:pathLst>
                <a:path h="191886" w="191886">
                  <a:moveTo>
                    <a:pt x="0" y="0"/>
                  </a:moveTo>
                  <a:lnTo>
                    <a:pt x="191886" y="0"/>
                  </a:lnTo>
                  <a:lnTo>
                    <a:pt x="191886" y="191886"/>
                  </a:lnTo>
                  <a:lnTo>
                    <a:pt x="0" y="191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7815008" y="6765790"/>
            <a:ext cx="9535087" cy="1050417"/>
            <a:chOff x="0" y="0"/>
            <a:chExt cx="12713449" cy="1400556"/>
          </a:xfrm>
        </p:grpSpPr>
        <p:sp>
          <p:nvSpPr>
            <p:cNvPr name="TextBox 11" id="11"/>
            <p:cNvSpPr txBox="true"/>
            <p:nvPr/>
          </p:nvSpPr>
          <p:spPr>
            <a:xfrm rot="0">
              <a:off x="707238" y="-104775"/>
              <a:ext cx="12006211" cy="1505331"/>
            </a:xfrm>
            <a:prstGeom prst="rect">
              <a:avLst/>
            </a:prstGeom>
          </p:spPr>
          <p:txBody>
            <a:bodyPr anchor="t" rtlCol="false" tIns="0" lIns="0" bIns="0" rIns="0">
              <a:spAutoFit/>
            </a:bodyPr>
            <a:lstStyle/>
            <a:p>
              <a:pPr algn="l" marL="0" indent="0" lvl="0">
                <a:lnSpc>
                  <a:spcPts val="3114"/>
                </a:lnSpc>
                <a:spcBef>
                  <a:spcPct val="0"/>
                </a:spcBef>
              </a:pPr>
              <a:r>
                <a:rPr lang="en-US" sz="1800">
                  <a:solidFill>
                    <a:srgbClr val="000000"/>
                  </a:solidFill>
                  <a:latin typeface="Roboto Condensed"/>
                </a:rPr>
                <a:t>Discuss how </a:t>
              </a:r>
              <a:r>
                <a:rPr lang="en-US" sz="1800">
                  <a:solidFill>
                    <a:srgbClr val="000000"/>
                  </a:solidFill>
                  <a:latin typeface="Roboto Condensed Bold"/>
                </a:rPr>
                <a:t>mathematics and mathematics education can advance racial, economic, cultural, and gender projects for social justice</a:t>
              </a:r>
              <a:r>
                <a:rPr lang="en-US" sz="1800">
                  <a:solidFill>
                    <a:srgbClr val="000000"/>
                  </a:solidFill>
                  <a:latin typeface="Roboto Condensed"/>
                </a:rPr>
                <a:t> in TSG 5.5: Social and political dimensions of mathematics education.</a:t>
              </a:r>
            </a:p>
          </p:txBody>
        </p:sp>
        <p:sp>
          <p:nvSpPr>
            <p:cNvPr name="Freeform 12" id="12"/>
            <p:cNvSpPr/>
            <p:nvPr/>
          </p:nvSpPr>
          <p:spPr>
            <a:xfrm flipH="false" flipV="false" rot="0">
              <a:off x="0" y="68608"/>
              <a:ext cx="191886" cy="191886"/>
            </a:xfrm>
            <a:custGeom>
              <a:avLst/>
              <a:gdLst/>
              <a:ahLst/>
              <a:cxnLst/>
              <a:rect r="r" b="b" t="t" l="l"/>
              <a:pathLst>
                <a:path h="191886" w="191886">
                  <a:moveTo>
                    <a:pt x="0" y="0"/>
                  </a:moveTo>
                  <a:lnTo>
                    <a:pt x="191886" y="0"/>
                  </a:lnTo>
                  <a:lnTo>
                    <a:pt x="191886" y="191885"/>
                  </a:lnTo>
                  <a:lnTo>
                    <a:pt x="0" y="1918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3" id="13"/>
          <p:cNvGrpSpPr/>
          <p:nvPr/>
        </p:nvGrpSpPr>
        <p:grpSpPr>
          <a:xfrm rot="0">
            <a:off x="7815008" y="5117526"/>
            <a:ext cx="9535087" cy="1440942"/>
            <a:chOff x="0" y="0"/>
            <a:chExt cx="12713449" cy="1921256"/>
          </a:xfrm>
        </p:grpSpPr>
        <p:sp>
          <p:nvSpPr>
            <p:cNvPr name="TextBox 14" id="14"/>
            <p:cNvSpPr txBox="true"/>
            <p:nvPr/>
          </p:nvSpPr>
          <p:spPr>
            <a:xfrm rot="0">
              <a:off x="707238" y="-104775"/>
              <a:ext cx="12006211" cy="20260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Discover </a:t>
              </a:r>
              <a:r>
                <a:rPr lang="en-US" sz="1800" strike="noStrike" u="none">
                  <a:solidFill>
                    <a:srgbClr val="000000"/>
                  </a:solidFill>
                  <a:latin typeface="Roboto Condensed Bold"/>
                </a:rPr>
                <a:t>innovative models of mathematics teacher professional development, like hybrid models resulting from the COVID-19 pandemic and new formats that integrate technology</a:t>
              </a:r>
              <a:r>
                <a:rPr lang="en-US" sz="1800" strike="noStrike" u="none">
                  <a:solidFill>
                    <a:srgbClr val="000000"/>
                  </a:solidFill>
                  <a:latin typeface="Roboto Condensed"/>
                </a:rPr>
                <a:t>, in TSG 4.4: In-service mathematics teacher education and mathematics teacher professional development (Secondary).</a:t>
              </a:r>
            </a:p>
          </p:txBody>
        </p:sp>
        <p:sp>
          <p:nvSpPr>
            <p:cNvPr name="Freeform 15" id="15"/>
            <p:cNvSpPr/>
            <p:nvPr/>
          </p:nvSpPr>
          <p:spPr>
            <a:xfrm flipH="false" flipV="false" rot="0">
              <a:off x="0" y="68608"/>
              <a:ext cx="191886" cy="191886"/>
            </a:xfrm>
            <a:custGeom>
              <a:avLst/>
              <a:gdLst/>
              <a:ahLst/>
              <a:cxnLst/>
              <a:rect r="r" b="b" t="t" l="l"/>
              <a:pathLst>
                <a:path h="191886" w="191886">
                  <a:moveTo>
                    <a:pt x="0" y="0"/>
                  </a:moveTo>
                  <a:lnTo>
                    <a:pt x="191886" y="0"/>
                  </a:lnTo>
                  <a:lnTo>
                    <a:pt x="191886" y="191885"/>
                  </a:lnTo>
                  <a:lnTo>
                    <a:pt x="0" y="1918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6" id="16"/>
          <p:cNvGrpSpPr/>
          <p:nvPr/>
        </p:nvGrpSpPr>
        <p:grpSpPr>
          <a:xfrm rot="0">
            <a:off x="0" y="0"/>
            <a:ext cx="6858953" cy="10532862"/>
            <a:chOff x="0" y="0"/>
            <a:chExt cx="9145271" cy="14043816"/>
          </a:xfrm>
        </p:grpSpPr>
        <p:pic>
          <p:nvPicPr>
            <p:cNvPr name="Picture 17" id="17"/>
            <p:cNvPicPr>
              <a:picLocks noChangeAspect="true"/>
            </p:cNvPicPr>
            <p:nvPr/>
          </p:nvPicPr>
          <p:blipFill>
            <a:blip r:embed="rId5"/>
            <a:srcRect l="14708" t="12694" r="0" b="0"/>
            <a:stretch>
              <a:fillRect/>
            </a:stretch>
          </p:blipFill>
          <p:spPr>
            <a:xfrm flipH="false" flipV="false">
              <a:off x="0" y="0"/>
              <a:ext cx="9145271" cy="14043816"/>
            </a:xfrm>
            <a:prstGeom prst="rect">
              <a:avLst/>
            </a:prstGeom>
          </p:spPr>
        </p:pic>
      </p:grpSp>
      <p:grpSp>
        <p:nvGrpSpPr>
          <p:cNvPr name="Group 18" id="18"/>
          <p:cNvGrpSpPr/>
          <p:nvPr/>
        </p:nvGrpSpPr>
        <p:grpSpPr>
          <a:xfrm rot="0">
            <a:off x="7815008" y="2988117"/>
            <a:ext cx="9535087" cy="659892"/>
            <a:chOff x="0" y="0"/>
            <a:chExt cx="12713449" cy="879856"/>
          </a:xfrm>
        </p:grpSpPr>
        <p:sp>
          <p:nvSpPr>
            <p:cNvPr name="TextBox 19" id="19"/>
            <p:cNvSpPr txBox="true"/>
            <p:nvPr/>
          </p:nvSpPr>
          <p:spPr>
            <a:xfrm rot="0">
              <a:off x="707238" y="-104775"/>
              <a:ext cx="12006211" cy="984631"/>
            </a:xfrm>
            <a:prstGeom prst="rect">
              <a:avLst/>
            </a:prstGeom>
          </p:spPr>
          <p:txBody>
            <a:bodyPr anchor="t" rtlCol="false" tIns="0" lIns="0" bIns="0" rIns="0">
              <a:spAutoFit/>
            </a:bodyPr>
            <a:lstStyle/>
            <a:p>
              <a:pPr algn="l" marL="0" indent="0" lvl="0">
                <a:lnSpc>
                  <a:spcPts val="3114"/>
                </a:lnSpc>
                <a:spcBef>
                  <a:spcPct val="0"/>
                </a:spcBef>
              </a:pPr>
              <a:r>
                <a:rPr lang="en-US" sz="1800" strike="noStrike" u="none">
                  <a:solidFill>
                    <a:srgbClr val="000000"/>
                  </a:solidFill>
                  <a:latin typeface="Roboto Condensed"/>
                </a:rPr>
                <a:t>Investigate the </a:t>
              </a:r>
              <a:r>
                <a:rPr lang="en-US" sz="1800" strike="noStrike" u="none">
                  <a:solidFill>
                    <a:srgbClr val="000000"/>
                  </a:solidFill>
                  <a:latin typeface="Roboto Condensed Bold"/>
                </a:rPr>
                <a:t>role of task design in promoting higher order thinking, and the role of cultural context in task design</a:t>
              </a:r>
              <a:r>
                <a:rPr lang="en-US" sz="1800" strike="noStrike" u="none">
                  <a:solidFill>
                    <a:srgbClr val="000000"/>
                  </a:solidFill>
                  <a:latin typeface="Roboto Condensed"/>
                </a:rPr>
                <a:t>, in TSG 3.11: Task design and analysis.</a:t>
              </a:r>
            </a:p>
          </p:txBody>
        </p:sp>
        <p:sp>
          <p:nvSpPr>
            <p:cNvPr name="Freeform 20" id="20"/>
            <p:cNvSpPr/>
            <p:nvPr/>
          </p:nvSpPr>
          <p:spPr>
            <a:xfrm flipH="false" flipV="false" rot="0">
              <a:off x="0" y="31927"/>
              <a:ext cx="191886" cy="191886"/>
            </a:xfrm>
            <a:custGeom>
              <a:avLst/>
              <a:gdLst/>
              <a:ahLst/>
              <a:cxnLst/>
              <a:rect r="r" b="b" t="t" l="l"/>
              <a:pathLst>
                <a:path h="191886" w="191886">
                  <a:moveTo>
                    <a:pt x="0" y="0"/>
                  </a:moveTo>
                  <a:lnTo>
                    <a:pt x="191886" y="0"/>
                  </a:lnTo>
                  <a:lnTo>
                    <a:pt x="191886" y="191886"/>
                  </a:lnTo>
                  <a:lnTo>
                    <a:pt x="0" y="1918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4816593" cy="1354667"/>
          </a:xfrm>
        </p:grpSpPr>
        <p:sp>
          <p:nvSpPr>
            <p:cNvPr name="Freeform 3" id="3"/>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00A99D"/>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6565050" y="3550932"/>
            <a:ext cx="5157901" cy="3424760"/>
          </a:xfrm>
          <a:custGeom>
            <a:avLst/>
            <a:gdLst/>
            <a:ahLst/>
            <a:cxnLst/>
            <a:rect r="r" b="b" t="t" l="l"/>
            <a:pathLst>
              <a:path h="3424760" w="5157901">
                <a:moveTo>
                  <a:pt x="0" y="0"/>
                </a:moveTo>
                <a:lnTo>
                  <a:pt x="5157900" y="0"/>
                </a:lnTo>
                <a:lnTo>
                  <a:pt x="5157900" y="3424760"/>
                </a:lnTo>
                <a:lnTo>
                  <a:pt x="0" y="3424760"/>
                </a:lnTo>
                <a:lnTo>
                  <a:pt x="0" y="0"/>
                </a:lnTo>
                <a:close/>
              </a:path>
            </a:pathLst>
          </a:custGeom>
          <a:blipFill>
            <a:blip r:embed="rId2"/>
            <a:stretch>
              <a:fillRect l="0" t="0" r="0" b="-404"/>
            </a:stretch>
          </a:blipFill>
        </p:spPr>
      </p:sp>
      <p:sp>
        <p:nvSpPr>
          <p:cNvPr name="Freeform 6" id="6"/>
          <p:cNvSpPr/>
          <p:nvPr/>
        </p:nvSpPr>
        <p:spPr>
          <a:xfrm flipH="false" flipV="false" rot="0">
            <a:off x="12174713" y="3550932"/>
            <a:ext cx="5157901" cy="3424760"/>
          </a:xfrm>
          <a:custGeom>
            <a:avLst/>
            <a:gdLst/>
            <a:ahLst/>
            <a:cxnLst/>
            <a:rect r="r" b="b" t="t" l="l"/>
            <a:pathLst>
              <a:path h="3424760" w="5157901">
                <a:moveTo>
                  <a:pt x="0" y="0"/>
                </a:moveTo>
                <a:lnTo>
                  <a:pt x="5157901" y="0"/>
                </a:lnTo>
                <a:lnTo>
                  <a:pt x="5157901" y="3424760"/>
                </a:lnTo>
                <a:lnTo>
                  <a:pt x="0" y="3424760"/>
                </a:lnTo>
                <a:lnTo>
                  <a:pt x="0" y="0"/>
                </a:lnTo>
                <a:close/>
              </a:path>
            </a:pathLst>
          </a:custGeom>
          <a:blipFill>
            <a:blip r:embed="rId3"/>
            <a:stretch>
              <a:fillRect l="-24008" t="-16815" r="0" b="-7616"/>
            </a:stretch>
          </a:blipFill>
        </p:spPr>
      </p:sp>
      <p:sp>
        <p:nvSpPr>
          <p:cNvPr name="TextBox 7" id="7"/>
          <p:cNvSpPr txBox="true"/>
          <p:nvPr/>
        </p:nvSpPr>
        <p:spPr>
          <a:xfrm rot="0">
            <a:off x="955386" y="7435593"/>
            <a:ext cx="5157901" cy="944880"/>
          </a:xfrm>
          <a:prstGeom prst="rect">
            <a:avLst/>
          </a:prstGeom>
        </p:spPr>
        <p:txBody>
          <a:bodyPr anchor="t" rtlCol="false" tIns="0" lIns="0" bIns="0" rIns="0">
            <a:spAutoFit/>
          </a:bodyPr>
          <a:lstStyle/>
          <a:p>
            <a:pPr algn="ctr">
              <a:lnSpc>
                <a:spcPts val="2520"/>
              </a:lnSpc>
            </a:pPr>
            <a:r>
              <a:rPr lang="en-US" sz="1800">
                <a:solidFill>
                  <a:srgbClr val="000000"/>
                </a:solidFill>
                <a:latin typeface="Roboto Condensed"/>
              </a:rPr>
              <a:t>An accessible and environmentally-friendly Congress at the International Convention Centre: the heart of Sydney’s academic, cultural and technology precincts</a:t>
            </a:r>
          </a:p>
        </p:txBody>
      </p:sp>
      <p:sp>
        <p:nvSpPr>
          <p:cNvPr name="TextBox 8" id="8"/>
          <p:cNvSpPr txBox="true"/>
          <p:nvPr/>
        </p:nvSpPr>
        <p:spPr>
          <a:xfrm rot="0">
            <a:off x="6565050" y="7435593"/>
            <a:ext cx="5157901" cy="944880"/>
          </a:xfrm>
          <a:prstGeom prst="rect">
            <a:avLst/>
          </a:prstGeom>
        </p:spPr>
        <p:txBody>
          <a:bodyPr anchor="t" rtlCol="false" tIns="0" lIns="0" bIns="0" rIns="0">
            <a:spAutoFit/>
          </a:bodyPr>
          <a:lstStyle/>
          <a:p>
            <a:pPr algn="ctr">
              <a:lnSpc>
                <a:spcPts val="2520"/>
              </a:lnSpc>
            </a:pPr>
            <a:r>
              <a:rPr lang="en-US" sz="1800">
                <a:solidFill>
                  <a:srgbClr val="000000"/>
                </a:solidFill>
                <a:latin typeface="Roboto Condensed"/>
              </a:rPr>
              <a:t>An interactive, relevant, and dynamic exhibition with hands-on demonstrations and presentations that builds on the well-established ICME program </a:t>
            </a:r>
          </a:p>
        </p:txBody>
      </p:sp>
      <p:sp>
        <p:nvSpPr>
          <p:cNvPr name="TextBox 9" id="9"/>
          <p:cNvSpPr txBox="true"/>
          <p:nvPr/>
        </p:nvSpPr>
        <p:spPr>
          <a:xfrm rot="0">
            <a:off x="12117743" y="7435593"/>
            <a:ext cx="5099017" cy="944880"/>
          </a:xfrm>
          <a:prstGeom prst="rect">
            <a:avLst/>
          </a:prstGeom>
        </p:spPr>
        <p:txBody>
          <a:bodyPr anchor="t" rtlCol="false" tIns="0" lIns="0" bIns="0" rIns="0">
            <a:spAutoFit/>
          </a:bodyPr>
          <a:lstStyle/>
          <a:p>
            <a:pPr algn="ctr">
              <a:lnSpc>
                <a:spcPts val="2520"/>
              </a:lnSpc>
            </a:pPr>
            <a:r>
              <a:rPr lang="en-US" sz="1800">
                <a:solidFill>
                  <a:srgbClr val="000000"/>
                </a:solidFill>
                <a:latin typeface="Roboto Condensed"/>
              </a:rPr>
              <a:t>Unique experiences for delegates to create meaningful and lasting connections whilst enjoying the highlights of Sydney and its surrounds</a:t>
            </a:r>
          </a:p>
        </p:txBody>
      </p:sp>
      <p:grpSp>
        <p:nvGrpSpPr>
          <p:cNvPr name="Group 10" id="10"/>
          <p:cNvGrpSpPr/>
          <p:nvPr/>
        </p:nvGrpSpPr>
        <p:grpSpPr>
          <a:xfrm rot="0">
            <a:off x="-561345" y="9333753"/>
            <a:ext cx="20023241" cy="3159817"/>
            <a:chOff x="0" y="0"/>
            <a:chExt cx="5273611" cy="832215"/>
          </a:xfrm>
        </p:grpSpPr>
        <p:sp>
          <p:nvSpPr>
            <p:cNvPr name="Freeform 11" id="11"/>
            <p:cNvSpPr/>
            <p:nvPr/>
          </p:nvSpPr>
          <p:spPr>
            <a:xfrm flipH="false" flipV="false" rot="0">
              <a:off x="0" y="0"/>
              <a:ext cx="5273611" cy="832215"/>
            </a:xfrm>
            <a:custGeom>
              <a:avLst/>
              <a:gdLst/>
              <a:ahLst/>
              <a:cxnLst/>
              <a:rect r="r" b="b" t="t" l="l"/>
              <a:pathLst>
                <a:path h="832215" w="5273611">
                  <a:moveTo>
                    <a:pt x="0" y="0"/>
                  </a:moveTo>
                  <a:lnTo>
                    <a:pt x="5273611" y="0"/>
                  </a:lnTo>
                  <a:lnTo>
                    <a:pt x="5273611" y="832215"/>
                  </a:lnTo>
                  <a:lnTo>
                    <a:pt x="0" y="832215"/>
                  </a:lnTo>
                  <a:close/>
                </a:path>
              </a:pathLst>
            </a:custGeom>
            <a:solidFill>
              <a:srgbClr val="C1282D"/>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955386" y="3550932"/>
            <a:ext cx="5157901" cy="3424760"/>
          </a:xfrm>
          <a:custGeom>
            <a:avLst/>
            <a:gdLst/>
            <a:ahLst/>
            <a:cxnLst/>
            <a:rect r="r" b="b" t="t" l="l"/>
            <a:pathLst>
              <a:path h="3424760" w="5157901">
                <a:moveTo>
                  <a:pt x="0" y="0"/>
                </a:moveTo>
                <a:lnTo>
                  <a:pt x="5157901" y="0"/>
                </a:lnTo>
                <a:lnTo>
                  <a:pt x="5157901" y="3424760"/>
                </a:lnTo>
                <a:lnTo>
                  <a:pt x="0" y="3424760"/>
                </a:lnTo>
                <a:lnTo>
                  <a:pt x="0" y="0"/>
                </a:lnTo>
                <a:close/>
              </a:path>
            </a:pathLst>
          </a:custGeom>
          <a:blipFill>
            <a:blip r:embed="rId4"/>
            <a:stretch>
              <a:fillRect l="0" t="-4898" r="0" b="-4898"/>
            </a:stretch>
          </a:blipFill>
        </p:spPr>
      </p:sp>
      <p:grpSp>
        <p:nvGrpSpPr>
          <p:cNvPr name="Group 14" id="14"/>
          <p:cNvGrpSpPr/>
          <p:nvPr/>
        </p:nvGrpSpPr>
        <p:grpSpPr>
          <a:xfrm rot="0">
            <a:off x="4171600" y="952851"/>
            <a:ext cx="9944799" cy="1323485"/>
            <a:chOff x="0" y="0"/>
            <a:chExt cx="13259732" cy="1764647"/>
          </a:xfrm>
        </p:grpSpPr>
        <p:sp>
          <p:nvSpPr>
            <p:cNvPr name="TextBox 15" id="15"/>
            <p:cNvSpPr txBox="true"/>
            <p:nvPr/>
          </p:nvSpPr>
          <p:spPr>
            <a:xfrm rot="0">
              <a:off x="2484419" y="-9525"/>
              <a:ext cx="10775313" cy="1304925"/>
            </a:xfrm>
            <a:prstGeom prst="rect">
              <a:avLst/>
            </a:prstGeom>
          </p:spPr>
          <p:txBody>
            <a:bodyPr anchor="t" rtlCol="false" tIns="0" lIns="0" bIns="0" rIns="0">
              <a:spAutoFit/>
            </a:bodyPr>
            <a:lstStyle/>
            <a:p>
              <a:pPr algn="ctr">
                <a:lnSpc>
                  <a:spcPts val="7679"/>
                </a:lnSpc>
              </a:pPr>
              <a:r>
                <a:rPr lang="en-US" sz="6399">
                  <a:solidFill>
                    <a:srgbClr val="FFFFFF"/>
                  </a:solidFill>
                  <a:latin typeface="Roboto Condensed Bold"/>
                </a:rPr>
                <a:t>The ICME-15 experience</a:t>
              </a:r>
            </a:p>
          </p:txBody>
        </p:sp>
        <p:sp>
          <p:nvSpPr>
            <p:cNvPr name="Freeform 16" id="16"/>
            <p:cNvSpPr/>
            <p:nvPr/>
          </p:nvSpPr>
          <p:spPr>
            <a:xfrm flipH="false" flipV="false" rot="0">
              <a:off x="0" y="0"/>
              <a:ext cx="1929638" cy="1764647"/>
            </a:xfrm>
            <a:custGeom>
              <a:avLst/>
              <a:gdLst/>
              <a:ahLst/>
              <a:cxnLst/>
              <a:rect r="r" b="b" t="t" l="l"/>
              <a:pathLst>
                <a:path h="1764647" w="1929638">
                  <a:moveTo>
                    <a:pt x="0" y="0"/>
                  </a:moveTo>
                  <a:lnTo>
                    <a:pt x="1929638" y="0"/>
                  </a:lnTo>
                  <a:lnTo>
                    <a:pt x="1929638" y="1764647"/>
                  </a:lnTo>
                  <a:lnTo>
                    <a:pt x="0" y="1764647"/>
                  </a:lnTo>
                  <a:lnTo>
                    <a:pt x="0" y="0"/>
                  </a:lnTo>
                  <a:close/>
                </a:path>
              </a:pathLst>
            </a:custGeom>
            <a:blipFill>
              <a:blip r:embed="rId5"/>
              <a:stretch>
                <a:fillRect l="0" t="0" r="-266764" b="0"/>
              </a:stretch>
            </a:blipFill>
          </p:spPr>
        </p:sp>
      </p:grpSp>
      <p:sp>
        <p:nvSpPr>
          <p:cNvPr name="TextBox 17" id="17"/>
          <p:cNvSpPr txBox="true"/>
          <p:nvPr/>
        </p:nvSpPr>
        <p:spPr>
          <a:xfrm rot="0">
            <a:off x="15769729" y="9541023"/>
            <a:ext cx="1565771" cy="464821"/>
          </a:xfrm>
          <a:prstGeom prst="rect">
            <a:avLst/>
          </a:prstGeom>
        </p:spPr>
        <p:txBody>
          <a:bodyPr anchor="t" rtlCol="false" tIns="0" lIns="0" bIns="0" rIns="0">
            <a:spAutoFit/>
          </a:bodyPr>
          <a:lstStyle/>
          <a:p>
            <a:pPr algn="ctr">
              <a:lnSpc>
                <a:spcPts val="3779"/>
              </a:lnSpc>
            </a:pPr>
            <a:r>
              <a:rPr lang="en-US" sz="2699">
                <a:solidFill>
                  <a:srgbClr val="FFFFFF"/>
                </a:solidFill>
                <a:latin typeface="Roboto Condensed Bold"/>
              </a:rPr>
              <a:t>icme15.org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DAFvguo_ICY</dc:identifier>
  <dcterms:modified xsi:type="dcterms:W3CDTF">2011-08-01T06:04:30Z</dcterms:modified>
  <cp:revision>1</cp:revision>
  <dc:title>Copy of What is ICME-15?</dc:title>
</cp:coreProperties>
</file>